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35"/>
  </p:notesMasterIdLst>
  <p:handoutMasterIdLst>
    <p:handoutMasterId r:id="rId36"/>
  </p:handoutMasterIdLst>
  <p:sldIdLst>
    <p:sldId id="256" r:id="rId2"/>
    <p:sldId id="294" r:id="rId3"/>
    <p:sldId id="343" r:id="rId4"/>
    <p:sldId id="398" r:id="rId5"/>
    <p:sldId id="347" r:id="rId6"/>
    <p:sldId id="365" r:id="rId7"/>
    <p:sldId id="366" r:id="rId8"/>
    <p:sldId id="350" r:id="rId9"/>
    <p:sldId id="349" r:id="rId10"/>
    <p:sldId id="351" r:id="rId11"/>
    <p:sldId id="353" r:id="rId12"/>
    <p:sldId id="369" r:id="rId13"/>
    <p:sldId id="370" r:id="rId14"/>
    <p:sldId id="352" r:id="rId15"/>
    <p:sldId id="371" r:id="rId16"/>
    <p:sldId id="372" r:id="rId17"/>
    <p:sldId id="354" r:id="rId18"/>
    <p:sldId id="355" r:id="rId19"/>
    <p:sldId id="374" r:id="rId20"/>
    <p:sldId id="375" r:id="rId21"/>
    <p:sldId id="356" r:id="rId22"/>
    <p:sldId id="357" r:id="rId23"/>
    <p:sldId id="319" r:id="rId24"/>
    <p:sldId id="362" r:id="rId25"/>
    <p:sldId id="376" r:id="rId26"/>
    <p:sldId id="378" r:id="rId27"/>
    <p:sldId id="379" r:id="rId28"/>
    <p:sldId id="380" r:id="rId29"/>
    <p:sldId id="382" r:id="rId30"/>
    <p:sldId id="383" r:id="rId31"/>
    <p:sldId id="384" r:id="rId32"/>
    <p:sldId id="290" r:id="rId33"/>
    <p:sldId id="399"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333F"/>
    <a:srgbClr val="E72D40"/>
    <a:srgbClr val="CE2D40"/>
    <a:srgbClr val="509FE8"/>
    <a:srgbClr val="F1333F"/>
    <a:srgbClr val="68727E"/>
    <a:srgbClr val="C4DF64"/>
    <a:srgbClr val="E72D3F"/>
    <a:srgbClr val="A8A8A8"/>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4" autoAdjust="0"/>
    <p:restoredTop sz="91921" autoAdjust="0"/>
  </p:normalViewPr>
  <p:slideViewPr>
    <p:cSldViewPr snapToGrid="0" showGuides="1">
      <p:cViewPr varScale="1">
        <p:scale>
          <a:sx n="90" d="100"/>
          <a:sy n="90" d="100"/>
        </p:scale>
        <p:origin x="732" y="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xmlns:c16r2="http://schemas.microsoft.com/office/drawing/2015/06/char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xmlns:c16r2="http://schemas.microsoft.com/office/drawing/2015/06/char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758832992"/>
        <c:axId val="-758826464"/>
      </c:barChart>
      <c:catAx>
        <c:axId val="-758832992"/>
        <c:scaling>
          <c:orientation val="minMax"/>
        </c:scaling>
        <c:delete val="1"/>
        <c:axPos val="l"/>
        <c:numFmt formatCode="General" sourceLinked="1"/>
        <c:majorTickMark val="out"/>
        <c:minorTickMark val="none"/>
        <c:tickLblPos val="nextTo"/>
        <c:crossAx val="-758826464"/>
        <c:crosses val="autoZero"/>
        <c:auto val="1"/>
        <c:lblAlgn val="ctr"/>
        <c:lblOffset val="100"/>
        <c:noMultiLvlLbl val="0"/>
      </c:catAx>
      <c:valAx>
        <c:axId val="-758826464"/>
        <c:scaling>
          <c:orientation val="minMax"/>
        </c:scaling>
        <c:delete val="1"/>
        <c:axPos val="b"/>
        <c:numFmt formatCode="0%" sourceLinked="1"/>
        <c:majorTickMark val="out"/>
        <c:minorTickMark val="none"/>
        <c:tickLblPos val="nextTo"/>
        <c:crossAx val="-7588329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xmlns:c16r2="http://schemas.microsoft.com/office/drawing/2015/06/chart">
              <c:ext xmlns:c16="http://schemas.microsoft.com/office/drawing/2014/chart" uri="{C3380CC4-5D6E-409C-BE32-E72D297353CC}">
                <c16:uniqueId val="{00000001-D3B7-4326-B6CD-4CC5157A28E5}"/>
              </c:ext>
            </c:extLst>
          </c:dPt>
          <c:dPt>
            <c:idx val="1"/>
            <c:bubble3D val="0"/>
            <c:spPr>
              <a:noFill/>
            </c:spPr>
            <c:extLst xmlns:c16r2="http://schemas.microsoft.com/office/drawing/2015/06/char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xmlns:c16r2="http://schemas.microsoft.com/office/drawing/2015/06/char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xmlns:c16r2="http://schemas.microsoft.com/office/drawing/2015/06/char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xmlns:c16r2="http://schemas.microsoft.com/office/drawing/2015/06/char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758824288"/>
        <c:axId val="-758831904"/>
      </c:barChart>
      <c:catAx>
        <c:axId val="-758824288"/>
        <c:scaling>
          <c:orientation val="minMax"/>
        </c:scaling>
        <c:delete val="1"/>
        <c:axPos val="l"/>
        <c:numFmt formatCode="General" sourceLinked="1"/>
        <c:majorTickMark val="out"/>
        <c:minorTickMark val="none"/>
        <c:tickLblPos val="nextTo"/>
        <c:crossAx val="-758831904"/>
        <c:crosses val="autoZero"/>
        <c:auto val="1"/>
        <c:lblAlgn val="ctr"/>
        <c:lblOffset val="100"/>
        <c:noMultiLvlLbl val="0"/>
      </c:catAx>
      <c:valAx>
        <c:axId val="-758831904"/>
        <c:scaling>
          <c:orientation val="minMax"/>
        </c:scaling>
        <c:delete val="1"/>
        <c:axPos val="b"/>
        <c:numFmt formatCode="0%" sourceLinked="1"/>
        <c:majorTickMark val="out"/>
        <c:minorTickMark val="none"/>
        <c:tickLblPos val="nextTo"/>
        <c:crossAx val="-758824288"/>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xmlns:c16r2="http://schemas.microsoft.com/office/drawing/2015/06/char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xmlns:c16r2="http://schemas.microsoft.com/office/drawing/2015/06/char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758830272"/>
        <c:axId val="-759088224"/>
      </c:barChart>
      <c:catAx>
        <c:axId val="-758830272"/>
        <c:scaling>
          <c:orientation val="minMax"/>
        </c:scaling>
        <c:delete val="1"/>
        <c:axPos val="l"/>
        <c:numFmt formatCode="General" sourceLinked="1"/>
        <c:majorTickMark val="out"/>
        <c:minorTickMark val="none"/>
        <c:tickLblPos val="nextTo"/>
        <c:crossAx val="-759088224"/>
        <c:crosses val="autoZero"/>
        <c:auto val="1"/>
        <c:lblAlgn val="ctr"/>
        <c:lblOffset val="100"/>
        <c:noMultiLvlLbl val="0"/>
      </c:catAx>
      <c:valAx>
        <c:axId val="-759088224"/>
        <c:scaling>
          <c:orientation val="minMax"/>
        </c:scaling>
        <c:delete val="1"/>
        <c:axPos val="b"/>
        <c:numFmt formatCode="0%" sourceLinked="1"/>
        <c:majorTickMark val="out"/>
        <c:minorTickMark val="none"/>
        <c:tickLblPos val="nextTo"/>
        <c:crossAx val="-75883027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xmlns:c16r2="http://schemas.microsoft.com/office/drawing/2015/06/char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xmlns:c16r2="http://schemas.microsoft.com/office/drawing/2015/06/char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369722304"/>
        <c:axId val="-369712512"/>
      </c:barChart>
      <c:catAx>
        <c:axId val="-369722304"/>
        <c:scaling>
          <c:orientation val="minMax"/>
        </c:scaling>
        <c:delete val="1"/>
        <c:axPos val="l"/>
        <c:numFmt formatCode="General" sourceLinked="1"/>
        <c:majorTickMark val="out"/>
        <c:minorTickMark val="none"/>
        <c:tickLblPos val="nextTo"/>
        <c:crossAx val="-369712512"/>
        <c:crosses val="autoZero"/>
        <c:auto val="1"/>
        <c:lblAlgn val="ctr"/>
        <c:lblOffset val="100"/>
        <c:noMultiLvlLbl val="0"/>
      </c:catAx>
      <c:valAx>
        <c:axId val="-369712512"/>
        <c:scaling>
          <c:orientation val="minMax"/>
        </c:scaling>
        <c:delete val="1"/>
        <c:axPos val="b"/>
        <c:numFmt formatCode="0%" sourceLinked="1"/>
        <c:majorTickMark val="out"/>
        <c:minorTickMark val="none"/>
        <c:tickLblPos val="nextTo"/>
        <c:crossAx val="-36972230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xmlns:c16r2="http://schemas.microsoft.com/office/drawing/2015/06/char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xmlns:c16r2="http://schemas.microsoft.com/office/drawing/2015/06/char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xmlns:c16r2="http://schemas.microsoft.com/office/drawing/2015/06/char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xmlns:c16r2="http://schemas.microsoft.com/office/drawing/2015/06/chart">
              <c:ext xmlns:c16="http://schemas.microsoft.com/office/drawing/2014/chart" uri="{C3380CC4-5D6E-409C-BE32-E72D297353CC}">
                <c16:uniqueId val="{00000001-D3B7-4326-B6CD-4CC5157A28E5}"/>
              </c:ext>
            </c:extLst>
          </c:dPt>
          <c:dPt>
            <c:idx val="1"/>
            <c:bubble3D val="0"/>
            <c:spPr>
              <a:noFill/>
            </c:spPr>
            <c:extLst xmlns:c16r2="http://schemas.microsoft.com/office/drawing/2015/06/char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xmlns:c16r2="http://schemas.microsoft.com/office/drawing/2015/06/char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xmlns:c16r2="http://schemas.microsoft.com/office/drawing/2015/06/char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xmlns:c16r2="http://schemas.microsoft.com/office/drawing/2015/06/char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xmlns:c16r2="http://schemas.microsoft.com/office/drawing/2015/06/char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xmlns=""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28-08-2021</a:t>
            </a:fld>
            <a:endParaRPr lang="en-IN"/>
          </a:p>
        </p:txBody>
      </p:sp>
      <p:sp>
        <p:nvSpPr>
          <p:cNvPr id="4" name="Footer Placeholder 3">
            <a:extLst>
              <a:ext uri="{FF2B5EF4-FFF2-40B4-BE49-F238E27FC236}">
                <a16:creationId xmlns:a16="http://schemas.microsoft.com/office/drawing/2014/main" xmlns=""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xmlns=""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8/28/2021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1</a:t>
            </a:fld>
            <a:endParaRPr lang="en-US"/>
          </a:p>
        </p:txBody>
      </p:sp>
    </p:spTree>
    <p:extLst>
      <p:ext uri="{BB962C8B-B14F-4D97-AF65-F5344CB8AC3E}">
        <p14:creationId xmlns:p14="http://schemas.microsoft.com/office/powerpoint/2010/main" val="3357488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884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28-08-2021</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xmlns=""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xmlns=""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xmlns=""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xmlns="" id="{3DC02D0B-A252-47F4-90C6-E6D73E995E19}"/>
              </a:ext>
            </a:extLst>
          </p:cNvPr>
          <p:cNvSpPr/>
          <p:nvPr userDrawn="1"/>
        </p:nvSpPr>
        <p:spPr>
          <a:xfrm>
            <a:off x="-3"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xmlns="" id="{DD8D96AE-F6F4-434E-9686-AF89D00D27E4}"/>
              </a:ext>
            </a:extLst>
          </p:cNvPr>
          <p:cNvSpPr>
            <a:spLocks noGrp="1"/>
          </p:cNvSpPr>
          <p:nvPr>
            <p:ph type="pic" sz="quarter" idx="23"/>
          </p:nvPr>
        </p:nvSpPr>
        <p:spPr>
          <a:xfrm>
            <a:off x="-2" y="-12112"/>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xmlns="" id="{1F6816D9-B4AF-47C1-8C5D-860514751DF3}"/>
              </a:ext>
            </a:extLst>
          </p:cNvPr>
          <p:cNvSpPr>
            <a:spLocks noGrp="1"/>
          </p:cNvSpPr>
          <p:nvPr>
            <p:ph type="pic" sz="quarter" idx="22"/>
          </p:nvPr>
        </p:nvSpPr>
        <p:spPr>
          <a:xfrm>
            <a:off x="10220734" y="-3856910"/>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xmlns="" id="{9AC3D831-327E-4ADF-B27E-32AC0913EAB3}"/>
              </a:ext>
            </a:extLst>
          </p:cNvPr>
          <p:cNvSpPr>
            <a:spLocks noGrp="1"/>
          </p:cNvSpPr>
          <p:nvPr>
            <p:ph type="dt" sz="half" idx="15"/>
          </p:nvPr>
        </p:nvSpPr>
        <p:spPr/>
        <p:txBody>
          <a:bodyPr/>
          <a:lstStyle/>
          <a:p>
            <a:fld id="{6864892D-382A-F246-85F9-E706314457B1}" type="datetime1">
              <a:rPr lang="en-IN" smtClean="0"/>
              <a:t>28-08-2021</a:t>
            </a:fld>
            <a:endParaRPr lang="en-IN"/>
          </a:p>
        </p:txBody>
      </p:sp>
      <p:sp>
        <p:nvSpPr>
          <p:cNvPr id="135" name="Slide Number Placeholder 134">
            <a:extLst>
              <a:ext uri="{FF2B5EF4-FFF2-40B4-BE49-F238E27FC236}">
                <a16:creationId xmlns:a16="http://schemas.microsoft.com/office/drawing/2014/main" xmlns=""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xmlns=""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13" indent="-214313">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xmlns=""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2"/>
            <a:ext cx="5373512" cy="1110800"/>
          </a:xfrm>
          <a:prstGeom prst="rect">
            <a:avLst/>
          </a:prstGeom>
        </p:spPr>
      </p:pic>
      <p:sp>
        <p:nvSpPr>
          <p:cNvPr id="12" name="Title 11">
            <a:extLst>
              <a:ext uri="{FF2B5EF4-FFF2-40B4-BE49-F238E27FC236}">
                <a16:creationId xmlns:a16="http://schemas.microsoft.com/office/drawing/2014/main" xmlns="" id="{C300AC66-03C0-4421-B116-D790883D5410}"/>
              </a:ext>
            </a:extLst>
          </p:cNvPr>
          <p:cNvSpPr txBox="1">
            <a:spLocks/>
          </p:cNvSpPr>
          <p:nvPr userDrawn="1"/>
        </p:nvSpPr>
        <p:spPr>
          <a:xfrm>
            <a:off x="642167" y="610235"/>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xmlns=""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357989"/>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xmlns=""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xmlns=""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xmlns=""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xmlns=""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xmlns=""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xmlns=""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xmlns=""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xmlns=""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xmlns=""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xmlns=""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28-08-2021</a:t>
            </a:fld>
            <a:endParaRPr lang="en-IN" dirty="0"/>
          </a:p>
        </p:txBody>
      </p:sp>
      <p:sp>
        <p:nvSpPr>
          <p:cNvPr id="18" name="Slide Number Placeholder 7">
            <a:extLst>
              <a:ext uri="{FF2B5EF4-FFF2-40B4-BE49-F238E27FC236}">
                <a16:creationId xmlns:a16="http://schemas.microsoft.com/office/drawing/2014/main" xmlns=""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xmlns=""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xmlns=""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xmlns=""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xmlns=""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xmlns=""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xmlns=""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xmlns=""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xmlns=""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xmlns=""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AB3B546-51CB-4994-A9F1-8F1962DB7C80}"/>
              </a:ext>
            </a:extLst>
          </p:cNvPr>
          <p:cNvSpPr>
            <a:spLocks noGrp="1"/>
          </p:cNvSpPr>
          <p:nvPr>
            <p:ph type="dt" sz="half" idx="10"/>
          </p:nvPr>
        </p:nvSpPr>
        <p:spPr/>
        <p:txBody>
          <a:bodyPr/>
          <a:lstStyle/>
          <a:p>
            <a:fld id="{C546BFA6-7020-A842-AFE3-43A763B8DE0A}" type="datetime1">
              <a:rPr lang="en-IN" smtClean="0"/>
              <a:t>28-08-2021</a:t>
            </a:fld>
            <a:endParaRPr lang="en-IN"/>
          </a:p>
        </p:txBody>
      </p:sp>
      <p:sp>
        <p:nvSpPr>
          <p:cNvPr id="8" name="Slide Number Placeholder 7">
            <a:extLst>
              <a:ext uri="{FF2B5EF4-FFF2-40B4-BE49-F238E27FC236}">
                <a16:creationId xmlns:a16="http://schemas.microsoft.com/office/drawing/2014/main" xmlns=""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xmlns=""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xmlns=""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xmlns=""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xmlns=""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xmlns=""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xmlns=""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xmlns=""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xmlns=""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xmlns=""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xmlns=""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xmlns=""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xmlns=""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xmlns=""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xmlns=""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xmlns=""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xmlns=""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xmlns=""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xmlns=""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xmlns=""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xmlns=""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xmlns=""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xmlns=""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xmlns=""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xmlns=""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xmlns=""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AB3B546-51CB-4994-A9F1-8F1962DB7C80}"/>
              </a:ext>
            </a:extLst>
          </p:cNvPr>
          <p:cNvSpPr>
            <a:spLocks noGrp="1"/>
          </p:cNvSpPr>
          <p:nvPr>
            <p:ph type="dt" sz="half" idx="10"/>
          </p:nvPr>
        </p:nvSpPr>
        <p:spPr/>
        <p:txBody>
          <a:bodyPr/>
          <a:lstStyle/>
          <a:p>
            <a:fld id="{24A60580-2B70-6940-B3F0-E4F8AB7AA3B6}" type="datetime1">
              <a:rPr lang="en-IN" smtClean="0"/>
              <a:t>28-08-2021</a:t>
            </a:fld>
            <a:endParaRPr lang="en-IN"/>
          </a:p>
        </p:txBody>
      </p:sp>
      <p:sp>
        <p:nvSpPr>
          <p:cNvPr id="8" name="Slide Number Placeholder 7">
            <a:extLst>
              <a:ext uri="{FF2B5EF4-FFF2-40B4-BE49-F238E27FC236}">
                <a16:creationId xmlns:a16="http://schemas.microsoft.com/office/drawing/2014/main" xmlns=""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xmlns=""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xmlns=""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xmlns=""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AB3B546-51CB-4994-A9F1-8F1962DB7C80}"/>
              </a:ext>
            </a:extLst>
          </p:cNvPr>
          <p:cNvSpPr>
            <a:spLocks noGrp="1"/>
          </p:cNvSpPr>
          <p:nvPr>
            <p:ph type="dt" sz="half" idx="10"/>
          </p:nvPr>
        </p:nvSpPr>
        <p:spPr/>
        <p:txBody>
          <a:bodyPr/>
          <a:lstStyle/>
          <a:p>
            <a:fld id="{2FB0970A-5D49-E646-889A-E8EA6023EA9A}" type="datetime1">
              <a:rPr lang="en-IN" smtClean="0"/>
              <a:t>28-08-2021</a:t>
            </a:fld>
            <a:endParaRPr lang="en-IN"/>
          </a:p>
        </p:txBody>
      </p:sp>
      <p:sp>
        <p:nvSpPr>
          <p:cNvPr id="8" name="Slide Number Placeholder 7">
            <a:extLst>
              <a:ext uri="{FF2B5EF4-FFF2-40B4-BE49-F238E27FC236}">
                <a16:creationId xmlns:a16="http://schemas.microsoft.com/office/drawing/2014/main" xmlns=""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xmlns=""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xmlns=""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xmlns=""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xmlns=""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xmlns=""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xmlns=""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xmlns=""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xmlns=""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xmlns=""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xmlns=""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xmlns=""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xmlns=""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xmlns=""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xmlns=""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xmlns=""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xmlns=""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AB3B546-51CB-4994-A9F1-8F1962DB7C80}"/>
              </a:ext>
            </a:extLst>
          </p:cNvPr>
          <p:cNvSpPr>
            <a:spLocks noGrp="1"/>
          </p:cNvSpPr>
          <p:nvPr>
            <p:ph type="dt" sz="half" idx="10"/>
          </p:nvPr>
        </p:nvSpPr>
        <p:spPr/>
        <p:txBody>
          <a:bodyPr/>
          <a:lstStyle/>
          <a:p>
            <a:fld id="{60F6970B-5F9F-1C49-823B-784ECC0F8F74}" type="datetime1">
              <a:rPr lang="en-IN" smtClean="0"/>
              <a:t>28-08-2021</a:t>
            </a:fld>
            <a:endParaRPr lang="en-IN"/>
          </a:p>
        </p:txBody>
      </p:sp>
      <p:sp>
        <p:nvSpPr>
          <p:cNvPr id="8" name="Slide Number Placeholder 7">
            <a:extLst>
              <a:ext uri="{FF2B5EF4-FFF2-40B4-BE49-F238E27FC236}">
                <a16:creationId xmlns:a16="http://schemas.microsoft.com/office/drawing/2014/main" xmlns=""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xmlns=""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xmlns=""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xmlns=""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xmlns=""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xmlns=""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xmlns=""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xmlns=""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xmlns=""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xmlns=""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xmlns=""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xmlns=""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xmlns=""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xmlns=""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AB3B546-51CB-4994-A9F1-8F1962DB7C80}"/>
              </a:ext>
            </a:extLst>
          </p:cNvPr>
          <p:cNvSpPr>
            <a:spLocks noGrp="1"/>
          </p:cNvSpPr>
          <p:nvPr>
            <p:ph type="dt" sz="half" idx="10"/>
          </p:nvPr>
        </p:nvSpPr>
        <p:spPr/>
        <p:txBody>
          <a:bodyPr/>
          <a:lstStyle/>
          <a:p>
            <a:fld id="{04CF2939-C6E8-734E-A964-0558AE677560}" type="datetime1">
              <a:rPr lang="en-IN" smtClean="0"/>
              <a:t>28-08-2021</a:t>
            </a:fld>
            <a:endParaRPr lang="en-IN"/>
          </a:p>
        </p:txBody>
      </p:sp>
      <p:sp>
        <p:nvSpPr>
          <p:cNvPr id="8" name="Slide Number Placeholder 7">
            <a:extLst>
              <a:ext uri="{FF2B5EF4-FFF2-40B4-BE49-F238E27FC236}">
                <a16:creationId xmlns:a16="http://schemas.microsoft.com/office/drawing/2014/main" xmlns=""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xmlns=""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xmlns=""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xmlns=""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xmlns=""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xmlns=""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xmlns=""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xmlns=""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xmlns=""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xmlns=""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xmlns=""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xmlns=""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xmlns=""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xmlns=""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xmlns=""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xmlns=""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xmlns=""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xmlns=""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xmlns=""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xmlns=""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xmlns=""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xmlns=""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xmlns=""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xmlns=""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xmlns=""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xmlns=""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AB3B546-51CB-4994-A9F1-8F1962DB7C80}"/>
              </a:ext>
            </a:extLst>
          </p:cNvPr>
          <p:cNvSpPr>
            <a:spLocks noGrp="1"/>
          </p:cNvSpPr>
          <p:nvPr>
            <p:ph type="dt" sz="half" idx="10"/>
          </p:nvPr>
        </p:nvSpPr>
        <p:spPr/>
        <p:txBody>
          <a:bodyPr/>
          <a:lstStyle/>
          <a:p>
            <a:fld id="{55E1E18D-3351-C242-BAA6-DD72A5C1D791}" type="datetime1">
              <a:rPr lang="en-IN" smtClean="0"/>
              <a:t>28-08-2021</a:t>
            </a:fld>
            <a:endParaRPr lang="en-IN"/>
          </a:p>
        </p:txBody>
      </p:sp>
      <p:sp>
        <p:nvSpPr>
          <p:cNvPr id="8" name="Slide Number Placeholder 7">
            <a:extLst>
              <a:ext uri="{FF2B5EF4-FFF2-40B4-BE49-F238E27FC236}">
                <a16:creationId xmlns:a16="http://schemas.microsoft.com/office/drawing/2014/main" xmlns=""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xmlns=""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xmlns=""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xmlns=""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xmlns=""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xmlns=""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xmlns=""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xmlns=""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xmlns=""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xmlns=""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xmlns=""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xmlns=""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xmlns=""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xmlns=""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AB3B546-51CB-4994-A9F1-8F1962DB7C80}"/>
              </a:ext>
            </a:extLst>
          </p:cNvPr>
          <p:cNvSpPr>
            <a:spLocks noGrp="1"/>
          </p:cNvSpPr>
          <p:nvPr>
            <p:ph type="dt" sz="half" idx="10"/>
          </p:nvPr>
        </p:nvSpPr>
        <p:spPr/>
        <p:txBody>
          <a:bodyPr/>
          <a:lstStyle/>
          <a:p>
            <a:fld id="{6F3FE410-33A2-CB47-8127-299FF22D1A22}" type="datetime1">
              <a:rPr lang="en-IN" smtClean="0"/>
              <a:t>28-08-2021</a:t>
            </a:fld>
            <a:endParaRPr lang="en-IN"/>
          </a:p>
        </p:txBody>
      </p:sp>
      <p:sp>
        <p:nvSpPr>
          <p:cNvPr id="8" name="Slide Number Placeholder 7">
            <a:extLst>
              <a:ext uri="{FF2B5EF4-FFF2-40B4-BE49-F238E27FC236}">
                <a16:creationId xmlns:a16="http://schemas.microsoft.com/office/drawing/2014/main" xmlns=""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xmlns=""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xmlns=""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xmlns=""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xmlns=""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xmlns=""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xmlns=""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xmlns=""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xmlns=""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xmlns=""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xmlns=""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xmlns=""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xmlns=""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xmlns=""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xmlns=""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xmlns=""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xmlns=""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xmlns=""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xmlns=""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xmlns=""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xmlns=""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xmlns=""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xmlns=""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xmlns=""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xmlns=""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xmlns=""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xmlns=""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xmlns=""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xmlns=""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xmlns=""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xmlns=""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xmlns=""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xmlns=""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xmlns=""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xmlns=""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xmlns=""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xmlns=""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xmlns=""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xmlns=""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xmlns=""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xmlns=""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xmlns=""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xmlns=""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xmlns=""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xmlns=""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xmlns=""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xmlns=""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xmlns=""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xmlns=""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xmlns=""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xmlns=""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xmlns=""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xmlns=""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xmlns=""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xmlns=""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AB3B546-51CB-4994-A9F1-8F1962DB7C80}"/>
              </a:ext>
            </a:extLst>
          </p:cNvPr>
          <p:cNvSpPr>
            <a:spLocks noGrp="1"/>
          </p:cNvSpPr>
          <p:nvPr>
            <p:ph type="dt" sz="half" idx="10"/>
          </p:nvPr>
        </p:nvSpPr>
        <p:spPr/>
        <p:txBody>
          <a:bodyPr/>
          <a:lstStyle/>
          <a:p>
            <a:fld id="{500D484D-755B-CC43-99C4-2BB0EB76FEF6}" type="datetime1">
              <a:rPr lang="en-IN" smtClean="0"/>
              <a:t>28-08-2021</a:t>
            </a:fld>
            <a:endParaRPr lang="en-IN"/>
          </a:p>
        </p:txBody>
      </p:sp>
      <p:sp>
        <p:nvSpPr>
          <p:cNvPr id="8" name="Slide Number Placeholder 7">
            <a:extLst>
              <a:ext uri="{FF2B5EF4-FFF2-40B4-BE49-F238E27FC236}">
                <a16:creationId xmlns:a16="http://schemas.microsoft.com/office/drawing/2014/main" xmlns=""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xmlns=""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xmlns=""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xmlns=""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xmlns=""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xmlns=""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xmlns=""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28-08-2021</a:t>
            </a:fld>
            <a:endParaRPr lang="en-IN" dirty="0"/>
          </a:p>
        </p:txBody>
      </p:sp>
      <p:sp>
        <p:nvSpPr>
          <p:cNvPr id="4" name="Footer Placeholder 3">
            <a:extLst>
              <a:ext uri="{FF2B5EF4-FFF2-40B4-BE49-F238E27FC236}">
                <a16:creationId xmlns:a16="http://schemas.microsoft.com/office/drawing/2014/main" xmlns=""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xmlns=""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xmlns=""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xmlns=""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28-08-2021</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xmlns="" id="{CEDF3A31-0142-4D6F-BD6A-08ED8715F549}"/>
              </a:ext>
            </a:extLst>
          </p:cNvPr>
          <p:cNvSpPr>
            <a:spLocks noGrp="1"/>
          </p:cNvSpPr>
          <p:nvPr>
            <p:ph type="dt" sz="half" idx="10"/>
          </p:nvPr>
        </p:nvSpPr>
        <p:spPr/>
        <p:txBody>
          <a:bodyPr/>
          <a:lstStyle/>
          <a:p>
            <a:fld id="{54E004E4-6425-1046-B03F-6799B0FFAEB1}" type="datetime1">
              <a:rPr lang="en-IN" smtClean="0"/>
              <a:t>28-08-2021</a:t>
            </a:fld>
            <a:endParaRPr lang="en-IN"/>
          </a:p>
        </p:txBody>
      </p:sp>
      <p:sp>
        <p:nvSpPr>
          <p:cNvPr id="5" name="Slide Number Placeholder 4">
            <a:extLst>
              <a:ext uri="{FF2B5EF4-FFF2-40B4-BE49-F238E27FC236}">
                <a16:creationId xmlns:a16="http://schemas.microsoft.com/office/drawing/2014/main" xmlns=""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xmlns=""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xmlns=""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xmlns=""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xmlns=""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xmlns=""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xmlns=""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xmlns=""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xmlns=""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28-08-2021</a:t>
            </a:fld>
            <a:endParaRPr lang="en-IN" dirty="0"/>
          </a:p>
        </p:txBody>
      </p:sp>
      <p:sp>
        <p:nvSpPr>
          <p:cNvPr id="20" name="Slide Number Placeholder 7">
            <a:extLst>
              <a:ext uri="{FF2B5EF4-FFF2-40B4-BE49-F238E27FC236}">
                <a16:creationId xmlns:a16="http://schemas.microsoft.com/office/drawing/2014/main" xmlns=""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xmlns=""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xmlns=""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xmlns=""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xmlns=""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xmlns=""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xmlns=""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28-08-2021</a:t>
            </a:fld>
            <a:endParaRPr lang="en-IN" dirty="0"/>
          </a:p>
        </p:txBody>
      </p:sp>
      <p:sp>
        <p:nvSpPr>
          <p:cNvPr id="32" name="Footer Placeholder 6">
            <a:extLst>
              <a:ext uri="{FF2B5EF4-FFF2-40B4-BE49-F238E27FC236}">
                <a16:creationId xmlns:a16="http://schemas.microsoft.com/office/drawing/2014/main" xmlns=""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xmlns=""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xmlns=""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xmlns=""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xmlns=""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28-08-2021</a:t>
            </a:fld>
            <a:endParaRPr lang="en-IN" dirty="0"/>
          </a:p>
        </p:txBody>
      </p:sp>
      <p:sp>
        <p:nvSpPr>
          <p:cNvPr id="11" name="Slide Number Placeholder 7">
            <a:extLst>
              <a:ext uri="{FF2B5EF4-FFF2-40B4-BE49-F238E27FC236}">
                <a16:creationId xmlns:a16="http://schemas.microsoft.com/office/drawing/2014/main" xmlns=""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xmlns=""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xmlns=""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xmlns=""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xmlns=""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28-08-2021</a:t>
            </a:fld>
            <a:endParaRPr lang="en-IN" dirty="0"/>
          </a:p>
        </p:txBody>
      </p:sp>
      <p:sp>
        <p:nvSpPr>
          <p:cNvPr id="21" name="Slide Number Placeholder 7">
            <a:extLst>
              <a:ext uri="{FF2B5EF4-FFF2-40B4-BE49-F238E27FC236}">
                <a16:creationId xmlns:a16="http://schemas.microsoft.com/office/drawing/2014/main" xmlns=""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xmlns=""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28-08-2021</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xmlns=""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xmlns=""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xmlns=""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xmlns=""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26408370"/>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xmlns=""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xmlns=""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xmlns=""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xmlns=""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xmlns=""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xmlns=""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xmlns=""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xmlns=""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xmlns=""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xmlns=""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xmlns=""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xmlns=""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xmlns=""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xmlns=""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xmlns=""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xmlns=""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28-08-2021</a:t>
            </a:fld>
            <a:endParaRPr lang="en-IN" dirty="0"/>
          </a:p>
        </p:txBody>
      </p:sp>
      <p:sp>
        <p:nvSpPr>
          <p:cNvPr id="40" name="Slide Number Placeholder 7">
            <a:extLst>
              <a:ext uri="{FF2B5EF4-FFF2-40B4-BE49-F238E27FC236}">
                <a16:creationId xmlns:a16="http://schemas.microsoft.com/office/drawing/2014/main" xmlns=""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xmlns=""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xmlns=""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xmlns=""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xmlns=""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xmlns=""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xmlns=""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xmlns=""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xmlns=""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xmlns=""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xmlns=""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xmlns=""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xmlns=""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xmlns=""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28-08-2021</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xmlns=""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19" r:id="rId8"/>
    <p:sldLayoutId id="2147483706" r:id="rId9"/>
    <p:sldLayoutId id="2147483721" r:id="rId10"/>
    <p:sldLayoutId id="2147483708" r:id="rId11"/>
    <p:sldLayoutId id="2147483710" r:id="rId12"/>
    <p:sldLayoutId id="2147483711" r:id="rId13"/>
    <p:sldLayoutId id="2147483713" r:id="rId14"/>
    <p:sldLayoutId id="2147483712" r:id="rId15"/>
    <p:sldLayoutId id="2147483714" r:id="rId16"/>
    <p:sldLayoutId id="2147483715" r:id="rId17"/>
    <p:sldLayoutId id="2147483716" r:id="rId18"/>
    <p:sldLayoutId id="2147483717" r:id="rId19"/>
    <p:sldLayoutId id="2147483722"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2.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4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9.png"/><Relationship Id="rId7" Type="http://schemas.openxmlformats.org/officeDocument/2006/relationships/image" Target="../media/image52.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4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4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40.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ai%C2%B3-theory-practice-business/reinforcement-learning-part-5-monte-carlo-and-temporal-difference-learning-889053aba07d" TargetMode="External"/><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1.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7.gif"/><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6.gif"/><Relationship Id="rId5" Type="http://schemas.openxmlformats.org/officeDocument/2006/relationships/image" Target="../media/image4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9.png"/><Relationship Id="rId7" Type="http://schemas.openxmlformats.org/officeDocument/2006/relationships/image" Target="../media/image67.gif"/><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6.gif"/><Relationship Id="rId5" Type="http://schemas.openxmlformats.org/officeDocument/2006/relationships/image" Target="../media/image40.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s://www.princeton.edu/~yael/Publications/DayanNiv2008.pdf" TargetMode="External"/><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9DE9150F-F03E-BF4B-BE66-299E7500C2AC}"/>
              </a:ext>
            </a:extLst>
          </p:cNvPr>
          <p:cNvSpPr txBox="1">
            <a:spLocks/>
          </p:cNvSpPr>
          <p:nvPr/>
        </p:nvSpPr>
        <p:spPr>
          <a:xfrm>
            <a:off x="597846" y="1975145"/>
            <a:ext cx="6895272" cy="573860"/>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3600" dirty="0">
                <a:latin typeface="Proxima Nova Light" panose="02000506030000020004" pitchFamily="2" charset="77"/>
              </a:rPr>
              <a:t>Post-Graduate Diploma in ML/AI</a:t>
            </a:r>
            <a:endParaRPr lang="en-IN" sz="3600" dirty="0">
              <a:latin typeface="Proxima Nova Light" panose="02000506030000020004" pitchFamily="2" charset="77"/>
            </a:endParaRPr>
          </a:p>
        </p:txBody>
      </p:sp>
      <p:pic>
        <p:nvPicPr>
          <p:cNvPr id="4" name="Picture 3">
            <a:extLst>
              <a:ext uri="{FF2B5EF4-FFF2-40B4-BE49-F238E27FC236}">
                <a16:creationId xmlns:a16="http://schemas.microsoft.com/office/drawing/2014/main" xmlns="" id="{19D61CDC-9A94-4E56-8E69-4DD523DCC5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xmlns="" id="{675E4F9E-AA57-419B-B42E-F9560AF44A43}"/>
              </a:ext>
            </a:extLst>
          </p:cNvPr>
          <p:cNvSpPr txBox="1">
            <a:spLocks/>
          </p:cNvSpPr>
          <p:nvPr/>
        </p:nvSpPr>
        <p:spPr>
          <a:xfrm>
            <a:off x="1157111" y="716037"/>
            <a:ext cx="2695698"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28-08-2021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s3-ap-south-1.amazonaws.com/av-blog-media/wp-content/uploads/2018/09/im_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904" y="1824077"/>
            <a:ext cx="3947417" cy="187033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10</a:t>
            </a:fld>
            <a:endParaRPr lang="en-IN"/>
          </a:p>
        </p:txBody>
      </p:sp>
      <p:sp>
        <p:nvSpPr>
          <p:cNvPr id="5" name="Title 4"/>
          <p:cNvSpPr>
            <a:spLocks noGrp="1"/>
          </p:cNvSpPr>
          <p:nvPr>
            <p:ph type="title"/>
          </p:nvPr>
        </p:nvSpPr>
        <p:spPr>
          <a:xfrm>
            <a:off x="316679" y="121966"/>
            <a:ext cx="5385478" cy="382564"/>
          </a:xfrm>
        </p:spPr>
        <p:txBody>
          <a:bodyPr/>
          <a:lstStyle/>
          <a:p>
            <a:r>
              <a:rPr lang="en-US" dirty="0"/>
              <a:t>Model-Based Method</a:t>
            </a:r>
          </a:p>
        </p:txBody>
      </p:sp>
      <p:sp>
        <p:nvSpPr>
          <p:cNvPr id="6" name="Rectangle 5"/>
          <p:cNvSpPr/>
          <p:nvPr/>
        </p:nvSpPr>
        <p:spPr>
          <a:xfrm>
            <a:off x="0" y="712397"/>
            <a:ext cx="9144000" cy="338554"/>
          </a:xfrm>
          <a:prstGeom prst="rect">
            <a:avLst/>
          </a:prstGeom>
        </p:spPr>
        <p:txBody>
          <a:bodyPr wrap="square">
            <a:spAutoFit/>
          </a:bodyPr>
          <a:lstStyle/>
          <a:p>
            <a:pPr algn="ctr"/>
            <a:r>
              <a:rPr lang="en-US" sz="1600" b="1" dirty="0">
                <a:solidFill>
                  <a:srgbClr val="333333"/>
                </a:solidFill>
                <a:latin typeface="Merriweather"/>
              </a:rPr>
              <a:t>Policy Iteration: Policy Evaluation + Policy Improvement</a:t>
            </a:r>
            <a:endParaRPr lang="en-US" sz="1600" b="1" i="0" dirty="0">
              <a:solidFill>
                <a:srgbClr val="333333"/>
              </a:solidFill>
              <a:effectLst/>
              <a:latin typeface="Merriweather"/>
            </a:endParaRPr>
          </a:p>
        </p:txBody>
      </p:sp>
      <p:sp>
        <p:nvSpPr>
          <p:cNvPr id="7" name="Rectangle 6"/>
          <p:cNvSpPr/>
          <p:nvPr/>
        </p:nvSpPr>
        <p:spPr>
          <a:xfrm>
            <a:off x="387206" y="1167908"/>
            <a:ext cx="8272517" cy="523220"/>
          </a:xfrm>
          <a:prstGeom prst="rect">
            <a:avLst/>
          </a:prstGeom>
        </p:spPr>
        <p:txBody>
          <a:bodyPr wrap="square">
            <a:spAutoFit/>
          </a:bodyPr>
          <a:lstStyle/>
          <a:p>
            <a:r>
              <a:rPr lang="en-US" sz="1400" b="1" dirty="0">
                <a:solidFill>
                  <a:srgbClr val="333333"/>
                </a:solidFill>
                <a:latin typeface="poppins"/>
              </a:rPr>
              <a:t>Policy Evaluation: Find out how good a policy is?</a:t>
            </a:r>
          </a:p>
          <a:p>
            <a:r>
              <a:rPr lang="en-US" sz="1400" dirty="0"/>
              <a:t>Evaluate the policy π by calculating the state value functions vπ(s). Calculate the state-values until convergence.</a:t>
            </a:r>
            <a:endParaRPr lang="en-US" sz="1400" b="1" i="0" dirty="0">
              <a:solidFill>
                <a:srgbClr val="333333"/>
              </a:solidFill>
              <a:effectLst/>
              <a:latin typeface="poppins"/>
            </a:endParaRPr>
          </a:p>
        </p:txBody>
      </p:sp>
      <p:sp>
        <p:nvSpPr>
          <p:cNvPr id="8" name="Rectangle 7"/>
          <p:cNvSpPr/>
          <p:nvPr/>
        </p:nvSpPr>
        <p:spPr>
          <a:xfrm>
            <a:off x="512798" y="3945843"/>
            <a:ext cx="7789631" cy="523220"/>
          </a:xfrm>
          <a:prstGeom prst="rect">
            <a:avLst/>
          </a:prstGeom>
        </p:spPr>
        <p:txBody>
          <a:bodyPr wrap="square">
            <a:spAutoFit/>
          </a:bodyPr>
          <a:lstStyle/>
          <a:p>
            <a:r>
              <a:rPr lang="en-US" sz="1400" b="1" dirty="0">
                <a:solidFill>
                  <a:srgbClr val="333333"/>
                </a:solidFill>
                <a:latin typeface="poppins"/>
              </a:rPr>
              <a:t>Policy Improvement: Improve an arbitrary policy</a:t>
            </a:r>
          </a:p>
          <a:p>
            <a:r>
              <a:rPr lang="en-US" sz="1400" dirty="0"/>
              <a:t>Improve the policy by choosing the action with maximum state-action value qπ(</a:t>
            </a:r>
            <a:r>
              <a:rPr lang="en-US" sz="1400" dirty="0" err="1"/>
              <a:t>s,a</a:t>
            </a:r>
            <a:r>
              <a:rPr lang="en-US" sz="1400" dirty="0"/>
              <a:t>) in each state.</a:t>
            </a:r>
            <a:endParaRPr lang="en-US" sz="1400" b="1" i="0" dirty="0">
              <a:solidFill>
                <a:srgbClr val="333333"/>
              </a:solidFill>
              <a:effectLst/>
              <a:latin typeface="poppins"/>
            </a:endParaRPr>
          </a:p>
        </p:txBody>
      </p:sp>
    </p:spTree>
    <p:extLst>
      <p:ext uri="{BB962C8B-B14F-4D97-AF65-F5344CB8AC3E}">
        <p14:creationId xmlns:p14="http://schemas.microsoft.com/office/powerpoint/2010/main" val="421267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11</a:t>
            </a:fld>
            <a:endParaRPr lang="en-IN"/>
          </a:p>
        </p:txBody>
      </p:sp>
      <p:sp>
        <p:nvSpPr>
          <p:cNvPr id="5" name="Title 4"/>
          <p:cNvSpPr>
            <a:spLocks noGrp="1"/>
          </p:cNvSpPr>
          <p:nvPr>
            <p:ph type="title"/>
          </p:nvPr>
        </p:nvSpPr>
        <p:spPr>
          <a:xfrm>
            <a:off x="316679" y="121966"/>
            <a:ext cx="6012202" cy="382564"/>
          </a:xfrm>
        </p:spPr>
        <p:txBody>
          <a:bodyPr/>
          <a:lstStyle/>
          <a:p>
            <a:r>
              <a:rPr lang="en-US" dirty="0"/>
              <a:t>Model-Based Method</a:t>
            </a:r>
          </a:p>
        </p:txBody>
      </p:sp>
      <p:sp>
        <p:nvSpPr>
          <p:cNvPr id="6" name="Rectangle 5"/>
          <p:cNvSpPr/>
          <p:nvPr/>
        </p:nvSpPr>
        <p:spPr>
          <a:xfrm>
            <a:off x="30821" y="628537"/>
            <a:ext cx="9144000" cy="307777"/>
          </a:xfrm>
          <a:prstGeom prst="rect">
            <a:avLst/>
          </a:prstGeom>
        </p:spPr>
        <p:txBody>
          <a:bodyPr wrap="square">
            <a:spAutoFit/>
          </a:bodyPr>
          <a:lstStyle/>
          <a:p>
            <a:pPr algn="ctr"/>
            <a:r>
              <a:rPr lang="en-US" sz="1400" b="1" dirty="0">
                <a:solidFill>
                  <a:srgbClr val="333333"/>
                </a:solidFill>
                <a:latin typeface="Merriweather"/>
              </a:rPr>
              <a:t>Policy Iteration: Policy Evaluation + Policy Improvement</a:t>
            </a:r>
            <a:endParaRPr lang="en-US" sz="1400" b="1" i="0" dirty="0">
              <a:solidFill>
                <a:srgbClr val="333333"/>
              </a:solidFill>
              <a:effectLst/>
              <a:latin typeface="Merriweather"/>
            </a:endParaRPr>
          </a:p>
        </p:txBody>
      </p:sp>
      <p:grpSp>
        <p:nvGrpSpPr>
          <p:cNvPr id="10" name="Group 9"/>
          <p:cNvGrpSpPr/>
          <p:nvPr/>
        </p:nvGrpSpPr>
        <p:grpSpPr>
          <a:xfrm>
            <a:off x="446926" y="1126509"/>
            <a:ext cx="8250148" cy="3349375"/>
            <a:chOff x="446926" y="1234419"/>
            <a:chExt cx="8250148" cy="3349375"/>
          </a:xfrm>
        </p:grpSpPr>
        <p:sp>
          <p:nvSpPr>
            <p:cNvPr id="4" name="Rectangle 3"/>
            <p:cNvSpPr/>
            <p:nvPr/>
          </p:nvSpPr>
          <p:spPr>
            <a:xfrm>
              <a:off x="467474" y="1234419"/>
              <a:ext cx="8209052" cy="33493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6926" y="1234419"/>
              <a:ext cx="8250148" cy="35807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STEPS</a:t>
              </a:r>
            </a:p>
          </p:txBody>
        </p:sp>
      </p:grpSp>
      <p:sp>
        <p:nvSpPr>
          <p:cNvPr id="11" name="Rectangle 10"/>
          <p:cNvSpPr/>
          <p:nvPr/>
        </p:nvSpPr>
        <p:spPr>
          <a:xfrm>
            <a:off x="705025" y="1630848"/>
            <a:ext cx="5937459" cy="1169551"/>
          </a:xfrm>
          <a:prstGeom prst="rect">
            <a:avLst/>
          </a:prstGeom>
        </p:spPr>
        <p:txBody>
          <a:bodyPr wrap="none">
            <a:spAutoFit/>
          </a:bodyPr>
          <a:lstStyle/>
          <a:p>
            <a:pPr marL="285750" indent="-285750">
              <a:buFont typeface="Wingdings" panose="05000000000000000000" pitchFamily="2" charset="2"/>
              <a:buChar char="Ø"/>
            </a:pPr>
            <a:r>
              <a:rPr lang="en-US" sz="1400" dirty="0">
                <a:solidFill>
                  <a:srgbClr val="333333"/>
                </a:solidFill>
                <a:latin typeface="Gill Sans MT" panose="020B0502020104020203" pitchFamily="34" charset="0"/>
              </a:rPr>
              <a:t>initialize a policy </a:t>
            </a:r>
            <a:r>
              <a:rPr lang="el-GR" sz="1400" dirty="0">
                <a:solidFill>
                  <a:srgbClr val="333333"/>
                </a:solidFill>
                <a:latin typeface="MJXc-TeX-math-I"/>
              </a:rPr>
              <a:t>π</a:t>
            </a:r>
            <a:r>
              <a:rPr lang="el-GR" sz="1400" dirty="0">
                <a:solidFill>
                  <a:srgbClr val="333333"/>
                </a:solidFill>
                <a:latin typeface="Merriweather"/>
              </a:rPr>
              <a:t> </a:t>
            </a:r>
            <a:r>
              <a:rPr lang="en-US" sz="1400" dirty="0">
                <a:solidFill>
                  <a:srgbClr val="333333"/>
                </a:solidFill>
                <a:latin typeface="Gill Sans MT" panose="020B0502020104020203" pitchFamily="34" charset="0"/>
              </a:rPr>
              <a:t>randomly</a:t>
            </a:r>
          </a:p>
          <a:p>
            <a:pPr marL="285750" indent="-285750">
              <a:buFont typeface="Wingdings" panose="05000000000000000000" pitchFamily="2" charset="2"/>
              <a:buChar char="Ø"/>
            </a:pPr>
            <a:endParaRPr lang="en-US" sz="1400" dirty="0">
              <a:solidFill>
                <a:srgbClr val="333333"/>
              </a:solidFill>
              <a:latin typeface="Gill Sans MT" panose="020B0502020104020203" pitchFamily="34" charset="0"/>
            </a:endParaRPr>
          </a:p>
          <a:p>
            <a:r>
              <a:rPr lang="en-US" sz="1400" b="1" dirty="0">
                <a:solidFill>
                  <a:srgbClr val="333333"/>
                </a:solidFill>
                <a:latin typeface="Gill Sans MT" panose="020B0502020104020203" pitchFamily="34" charset="0"/>
              </a:rPr>
              <a:t>Evaluate the policy</a:t>
            </a:r>
            <a:r>
              <a:rPr lang="en-US" sz="1400" dirty="0">
                <a:solidFill>
                  <a:srgbClr val="333333"/>
                </a:solidFill>
                <a:latin typeface="Gill Sans MT" panose="020B0502020104020203" pitchFamily="34" charset="0"/>
              </a:rPr>
              <a:t> </a:t>
            </a:r>
          </a:p>
          <a:p>
            <a:pPr marL="285750" indent="-285750">
              <a:buFont typeface="Wingdings" panose="05000000000000000000" pitchFamily="2" charset="2"/>
              <a:buChar char="Ø"/>
            </a:pPr>
            <a:r>
              <a:rPr lang="en-US" sz="1400" dirty="0">
                <a:latin typeface="Gill Sans MT" panose="020B0502020104020203" pitchFamily="34" charset="0"/>
              </a:rPr>
              <a:t>Evaluate the policy </a:t>
            </a:r>
            <a:r>
              <a:rPr lang="en-US" sz="1400" dirty="0">
                <a:solidFill>
                  <a:srgbClr val="333333"/>
                </a:solidFill>
                <a:latin typeface="Gill Sans MT" panose="020B0502020104020203" pitchFamily="34" charset="0"/>
              </a:rPr>
              <a:t>until the state-values are not converged for the policy π</a:t>
            </a:r>
            <a:endParaRPr lang="en-US" sz="1400" dirty="0">
              <a:latin typeface="Gill Sans MT" panose="020B0502020104020203" pitchFamily="34" charset="0"/>
            </a:endParaRPr>
          </a:p>
          <a:p>
            <a:endParaRPr lang="en-US" sz="1400" dirty="0">
              <a:latin typeface="Gill Sans MT" panose="020B0502020104020203" pitchFamily="34" charset="0"/>
            </a:endParaRPr>
          </a:p>
        </p:txBody>
      </p:sp>
      <p:pic>
        <p:nvPicPr>
          <p:cNvPr id="12" name="Picture 11"/>
          <p:cNvPicPr>
            <a:picLocks noChangeAspect="1"/>
          </p:cNvPicPr>
          <p:nvPr/>
        </p:nvPicPr>
        <p:blipFill>
          <a:blip r:embed="rId2"/>
          <a:stretch>
            <a:fillRect/>
          </a:stretch>
        </p:blipFill>
        <p:spPr>
          <a:xfrm>
            <a:off x="2307307" y="2556138"/>
            <a:ext cx="4200525" cy="390525"/>
          </a:xfrm>
          <a:prstGeom prst="rect">
            <a:avLst/>
          </a:prstGeom>
        </p:spPr>
      </p:pic>
      <p:sp>
        <p:nvSpPr>
          <p:cNvPr id="14" name="Rectangle 13"/>
          <p:cNvSpPr/>
          <p:nvPr/>
        </p:nvSpPr>
        <p:spPr>
          <a:xfrm>
            <a:off x="758340" y="2825057"/>
            <a:ext cx="7703712" cy="523220"/>
          </a:xfrm>
          <a:prstGeom prst="rect">
            <a:avLst/>
          </a:prstGeom>
        </p:spPr>
        <p:txBody>
          <a:bodyPr wrap="none">
            <a:spAutoFit/>
          </a:bodyPr>
          <a:lstStyle/>
          <a:p>
            <a:r>
              <a:rPr lang="en-US" sz="1400" b="1" dirty="0">
                <a:solidFill>
                  <a:srgbClr val="333333"/>
                </a:solidFill>
                <a:latin typeface="Gill Sans MT" panose="020B0502020104020203" pitchFamily="34" charset="0"/>
              </a:rPr>
              <a:t>Improve the policy</a:t>
            </a:r>
          </a:p>
          <a:p>
            <a:pPr marL="285750" indent="-285750">
              <a:buFont typeface="Wingdings" panose="05000000000000000000" pitchFamily="2" charset="2"/>
              <a:buChar char="Ø"/>
            </a:pPr>
            <a:r>
              <a:rPr lang="en-US" sz="1400" dirty="0">
                <a:solidFill>
                  <a:srgbClr val="333333"/>
                </a:solidFill>
                <a:latin typeface="Gill Sans MT" panose="020B0502020104020203" pitchFamily="34" charset="0"/>
              </a:rPr>
              <a:t>The action with the maximum state-action value qπ(</a:t>
            </a:r>
            <a:r>
              <a:rPr lang="en-US" sz="1400" dirty="0" err="1">
                <a:solidFill>
                  <a:srgbClr val="333333"/>
                </a:solidFill>
                <a:latin typeface="Gill Sans MT" panose="020B0502020104020203" pitchFamily="34" charset="0"/>
              </a:rPr>
              <a:t>s,a</a:t>
            </a:r>
            <a:r>
              <a:rPr lang="en-US" sz="1400" dirty="0">
                <a:solidFill>
                  <a:srgbClr val="333333"/>
                </a:solidFill>
                <a:latin typeface="Gill Sans MT" panose="020B0502020104020203" pitchFamily="34" charset="0"/>
              </a:rPr>
              <a:t>) is the best action. The improved policy π′ is</a:t>
            </a:r>
          </a:p>
        </p:txBody>
      </p:sp>
      <p:pic>
        <p:nvPicPr>
          <p:cNvPr id="16" name="Picture 15"/>
          <p:cNvPicPr>
            <a:picLocks noChangeAspect="1"/>
          </p:cNvPicPr>
          <p:nvPr/>
        </p:nvPicPr>
        <p:blipFill>
          <a:blip r:embed="rId3"/>
          <a:stretch>
            <a:fillRect/>
          </a:stretch>
        </p:blipFill>
        <p:spPr>
          <a:xfrm>
            <a:off x="2184630" y="3348277"/>
            <a:ext cx="5124450" cy="600075"/>
          </a:xfrm>
          <a:prstGeom prst="rect">
            <a:avLst/>
          </a:prstGeom>
        </p:spPr>
      </p:pic>
      <p:sp>
        <p:nvSpPr>
          <p:cNvPr id="18" name="Rectangle 17"/>
          <p:cNvSpPr/>
          <p:nvPr/>
        </p:nvSpPr>
        <p:spPr>
          <a:xfrm>
            <a:off x="758340" y="3904340"/>
            <a:ext cx="4572000" cy="307777"/>
          </a:xfrm>
          <a:prstGeom prst="rect">
            <a:avLst/>
          </a:prstGeom>
        </p:spPr>
        <p:txBody>
          <a:bodyPr>
            <a:spAutoFit/>
          </a:bodyPr>
          <a:lstStyle/>
          <a:p>
            <a:r>
              <a:rPr lang="en-US" sz="1400" dirty="0">
                <a:solidFill>
                  <a:srgbClr val="333333"/>
                </a:solidFill>
                <a:latin typeface="Gill Sans MT" panose="020B0502020104020203" pitchFamily="34" charset="0"/>
              </a:rPr>
              <a:t>Repeat till convergence </a:t>
            </a:r>
            <a:endParaRPr lang="en-US" sz="1400" dirty="0">
              <a:latin typeface="Gill Sans MT" panose="020B0502020104020203" pitchFamily="34" charset="0"/>
            </a:endParaRPr>
          </a:p>
        </p:txBody>
      </p:sp>
    </p:spTree>
    <p:extLst>
      <p:ext uri="{BB962C8B-B14F-4D97-AF65-F5344CB8AC3E}">
        <p14:creationId xmlns:p14="http://schemas.microsoft.com/office/powerpoint/2010/main" val="1386470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xmlns=""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923330"/>
          </a:xfrm>
          <a:prstGeom prst="rect">
            <a:avLst/>
          </a:prstGeom>
          <a:noFill/>
        </p:spPr>
        <p:txBody>
          <a:bodyPr wrap="square" rtlCol="0">
            <a:spAutoFit/>
          </a:bodyPr>
          <a:lstStyle/>
          <a:p>
            <a:r>
              <a:rPr lang="en-US" dirty="0"/>
              <a:t>Assume an probabilistic policy was initialized where each action is equally probable and with initial value V(s) being 0 , calculate the new value for </a:t>
            </a:r>
            <a:r>
              <a:rPr lang="en-US" b="1" dirty="0"/>
              <a:t>V</a:t>
            </a:r>
            <a:r>
              <a:rPr lang="el-GR" b="1" dirty="0"/>
              <a:t>π(</a:t>
            </a:r>
            <a:r>
              <a:rPr lang="en-US" b="1" dirty="0"/>
              <a:t>s=(2, 3)) </a:t>
            </a:r>
            <a:r>
              <a:rPr lang="en-US" dirty="0"/>
              <a:t>, Assume </a:t>
            </a:r>
            <a:r>
              <a:rPr lang="el-GR" dirty="0"/>
              <a:t>γ=1</a:t>
            </a:r>
            <a:endParaRPr lang="en-US" dirty="0"/>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-10/4</a:t>
            </a:r>
          </a:p>
          <a:p>
            <a:r>
              <a:rPr lang="en-US" dirty="0"/>
              <a:t>B) -3</a:t>
            </a:r>
          </a:p>
          <a:p>
            <a:r>
              <a:rPr lang="en-US" dirty="0"/>
              <a:t>C) -5/2</a:t>
            </a:r>
          </a:p>
          <a:p>
            <a:r>
              <a:rPr lang="en-US" dirty="0"/>
              <a:t>D) 3 </a:t>
            </a:r>
          </a:p>
        </p:txBody>
      </p:sp>
      <p:pic>
        <p:nvPicPr>
          <p:cNvPr id="3" name="Picture 2"/>
          <p:cNvPicPr>
            <a:picLocks noChangeAspect="1"/>
          </p:cNvPicPr>
          <p:nvPr/>
        </p:nvPicPr>
        <p:blipFill>
          <a:blip r:embed="rId6"/>
          <a:stretch>
            <a:fillRect/>
          </a:stretch>
        </p:blipFill>
        <p:spPr>
          <a:xfrm>
            <a:off x="5639218" y="1632977"/>
            <a:ext cx="2105024" cy="2023491"/>
          </a:xfrm>
          <a:prstGeom prst="rect">
            <a:avLst/>
          </a:prstGeom>
        </p:spPr>
      </p:pic>
      <p:pic>
        <p:nvPicPr>
          <p:cNvPr id="4" name="Picture 3"/>
          <p:cNvPicPr>
            <a:picLocks noChangeAspect="1"/>
          </p:cNvPicPr>
          <p:nvPr/>
        </p:nvPicPr>
        <p:blipFill>
          <a:blip r:embed="rId7"/>
          <a:stretch>
            <a:fillRect/>
          </a:stretch>
        </p:blipFill>
        <p:spPr>
          <a:xfrm>
            <a:off x="4658936" y="3754455"/>
            <a:ext cx="4065587" cy="720258"/>
          </a:xfrm>
          <a:prstGeom prst="rect">
            <a:avLst/>
          </a:prstGeom>
        </p:spPr>
      </p:pic>
    </p:spTree>
    <p:extLst>
      <p:ext uri="{BB962C8B-B14F-4D97-AF65-F5344CB8AC3E}">
        <p14:creationId xmlns:p14="http://schemas.microsoft.com/office/powerpoint/2010/main" val="2994779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xmlns=""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923330"/>
          </a:xfrm>
          <a:prstGeom prst="rect">
            <a:avLst/>
          </a:prstGeom>
          <a:noFill/>
        </p:spPr>
        <p:txBody>
          <a:bodyPr wrap="square" rtlCol="0">
            <a:spAutoFit/>
          </a:bodyPr>
          <a:lstStyle/>
          <a:p>
            <a:r>
              <a:rPr lang="en-US" dirty="0"/>
              <a:t>Assume an probabilistic policy was initialized where each action is equally probable and with initial value V(s) being 0 , calculate the new value for </a:t>
            </a:r>
            <a:r>
              <a:rPr lang="en-US" b="1" dirty="0"/>
              <a:t>V</a:t>
            </a:r>
            <a:r>
              <a:rPr lang="el-GR" b="1" dirty="0"/>
              <a:t>π(</a:t>
            </a:r>
            <a:r>
              <a:rPr lang="en-US" b="1" dirty="0"/>
              <a:t>s=(2, 3)) </a:t>
            </a:r>
            <a:r>
              <a:rPr lang="en-US" dirty="0"/>
              <a:t>, Assume </a:t>
            </a:r>
            <a:r>
              <a:rPr lang="el-GR" dirty="0"/>
              <a:t>γ=1</a:t>
            </a:r>
            <a:endParaRPr lang="en-US" dirty="0"/>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-10/4</a:t>
            </a:r>
          </a:p>
          <a:p>
            <a:r>
              <a:rPr lang="en-US" b="1" dirty="0">
                <a:solidFill>
                  <a:srgbClr val="E72D40"/>
                </a:solidFill>
              </a:rPr>
              <a:t>B) -3</a:t>
            </a:r>
          </a:p>
          <a:p>
            <a:r>
              <a:rPr lang="en-US" dirty="0"/>
              <a:t>C) -5/2</a:t>
            </a:r>
          </a:p>
          <a:p>
            <a:r>
              <a:rPr lang="en-US" dirty="0"/>
              <a:t>D) 3 </a:t>
            </a:r>
          </a:p>
        </p:txBody>
      </p:sp>
      <p:pic>
        <p:nvPicPr>
          <p:cNvPr id="3" name="Picture 2"/>
          <p:cNvPicPr>
            <a:picLocks noChangeAspect="1"/>
          </p:cNvPicPr>
          <p:nvPr/>
        </p:nvPicPr>
        <p:blipFill>
          <a:blip r:embed="rId6"/>
          <a:stretch>
            <a:fillRect/>
          </a:stretch>
        </p:blipFill>
        <p:spPr>
          <a:xfrm>
            <a:off x="5639218" y="1632977"/>
            <a:ext cx="2105024" cy="2023491"/>
          </a:xfrm>
          <a:prstGeom prst="rect">
            <a:avLst/>
          </a:prstGeom>
        </p:spPr>
      </p:pic>
      <p:pic>
        <p:nvPicPr>
          <p:cNvPr id="4" name="Picture 3"/>
          <p:cNvPicPr>
            <a:picLocks noChangeAspect="1"/>
          </p:cNvPicPr>
          <p:nvPr/>
        </p:nvPicPr>
        <p:blipFill>
          <a:blip r:embed="rId7"/>
          <a:stretch>
            <a:fillRect/>
          </a:stretch>
        </p:blipFill>
        <p:spPr>
          <a:xfrm>
            <a:off x="4658936" y="3754455"/>
            <a:ext cx="4065587" cy="720258"/>
          </a:xfrm>
          <a:prstGeom prst="rect">
            <a:avLst/>
          </a:prstGeom>
        </p:spPr>
      </p:pic>
      <p:pic>
        <p:nvPicPr>
          <p:cNvPr id="5" name="Picture 4"/>
          <p:cNvPicPr>
            <a:picLocks noChangeAspect="1"/>
          </p:cNvPicPr>
          <p:nvPr/>
        </p:nvPicPr>
        <p:blipFill>
          <a:blip r:embed="rId8"/>
          <a:stretch>
            <a:fillRect/>
          </a:stretch>
        </p:blipFill>
        <p:spPr>
          <a:xfrm>
            <a:off x="345495" y="3891818"/>
            <a:ext cx="4248150" cy="438150"/>
          </a:xfrm>
          <a:prstGeom prst="rect">
            <a:avLst/>
          </a:prstGeom>
        </p:spPr>
      </p:pic>
    </p:spTree>
    <p:extLst>
      <p:ext uri="{BB962C8B-B14F-4D97-AF65-F5344CB8AC3E}">
        <p14:creationId xmlns:p14="http://schemas.microsoft.com/office/powerpoint/2010/main" val="472544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14</a:t>
            </a:fld>
            <a:endParaRPr lang="en-IN"/>
          </a:p>
        </p:txBody>
      </p:sp>
      <p:sp>
        <p:nvSpPr>
          <p:cNvPr id="5" name="Title 4"/>
          <p:cNvSpPr>
            <a:spLocks noGrp="1"/>
          </p:cNvSpPr>
          <p:nvPr>
            <p:ph type="title"/>
          </p:nvPr>
        </p:nvSpPr>
        <p:spPr>
          <a:xfrm>
            <a:off x="316679" y="121966"/>
            <a:ext cx="5940283" cy="382564"/>
          </a:xfrm>
        </p:spPr>
        <p:txBody>
          <a:bodyPr/>
          <a:lstStyle/>
          <a:p>
            <a:r>
              <a:rPr lang="en-US" dirty="0"/>
              <a:t>Model-Based Method</a:t>
            </a:r>
          </a:p>
        </p:txBody>
      </p:sp>
      <p:sp>
        <p:nvSpPr>
          <p:cNvPr id="6" name="Rectangle 5"/>
          <p:cNvSpPr/>
          <p:nvPr/>
        </p:nvSpPr>
        <p:spPr>
          <a:xfrm>
            <a:off x="0" y="712397"/>
            <a:ext cx="9144000" cy="369332"/>
          </a:xfrm>
          <a:prstGeom prst="rect">
            <a:avLst/>
          </a:prstGeom>
        </p:spPr>
        <p:txBody>
          <a:bodyPr wrap="square">
            <a:spAutoFit/>
          </a:bodyPr>
          <a:lstStyle/>
          <a:p>
            <a:pPr algn="ctr"/>
            <a:r>
              <a:rPr lang="en-US" b="1" dirty="0">
                <a:solidFill>
                  <a:srgbClr val="333333"/>
                </a:solidFill>
                <a:latin typeface="Merriweather"/>
              </a:rPr>
              <a:t>Value Iteration</a:t>
            </a:r>
            <a:endParaRPr lang="en-US" b="1" i="0" dirty="0">
              <a:solidFill>
                <a:srgbClr val="333333"/>
              </a:solidFill>
              <a:effectLst/>
              <a:latin typeface="Merriweather"/>
            </a:endParaRPr>
          </a:p>
        </p:txBody>
      </p:sp>
      <p:sp>
        <p:nvSpPr>
          <p:cNvPr id="7" name="Rectangle 6"/>
          <p:cNvSpPr/>
          <p:nvPr/>
        </p:nvSpPr>
        <p:spPr>
          <a:xfrm>
            <a:off x="628650" y="1513831"/>
            <a:ext cx="7886700" cy="1477328"/>
          </a:xfrm>
          <a:prstGeom prst="rect">
            <a:avLst/>
          </a:prstGeom>
        </p:spPr>
        <p:txBody>
          <a:bodyPr wrap="square">
            <a:spAutoFit/>
          </a:bodyPr>
          <a:lstStyle/>
          <a:p>
            <a:r>
              <a:rPr lang="en-US" dirty="0">
                <a:solidFill>
                  <a:srgbClr val="333333"/>
                </a:solidFill>
                <a:latin typeface="Merriweather"/>
              </a:rPr>
              <a:t>In value iteration, instead of running the policy evaluation step till the state-values converge, you perform </a:t>
            </a:r>
            <a:r>
              <a:rPr lang="en-US" b="1" dirty="0">
                <a:solidFill>
                  <a:srgbClr val="333333"/>
                </a:solidFill>
                <a:latin typeface="Merriweather"/>
              </a:rPr>
              <a:t>exactly one update</a:t>
            </a:r>
            <a:r>
              <a:rPr lang="en-US" dirty="0">
                <a:solidFill>
                  <a:srgbClr val="333333"/>
                </a:solidFill>
                <a:latin typeface="Merriweather"/>
              </a:rPr>
              <a:t>, calculating the state-values. These state-values are corresponding to the action that yields the </a:t>
            </a:r>
            <a:r>
              <a:rPr lang="en-US" b="1" dirty="0">
                <a:solidFill>
                  <a:srgbClr val="333333"/>
                </a:solidFill>
                <a:latin typeface="Merriweather"/>
              </a:rPr>
              <a:t>maximum state-action value</a:t>
            </a:r>
            <a:r>
              <a:rPr lang="en-US" dirty="0">
                <a:solidFill>
                  <a:srgbClr val="333333"/>
                </a:solidFill>
                <a:latin typeface="Merriweather"/>
              </a:rPr>
              <a:t>. The state-value function is a greedy choice among all the current actions:</a:t>
            </a:r>
            <a:endParaRPr lang="en-US" dirty="0"/>
          </a:p>
        </p:txBody>
      </p:sp>
      <p:pic>
        <p:nvPicPr>
          <p:cNvPr id="8" name="Picture 7"/>
          <p:cNvPicPr>
            <a:picLocks noChangeAspect="1"/>
          </p:cNvPicPr>
          <p:nvPr/>
        </p:nvPicPr>
        <p:blipFill>
          <a:blip r:embed="rId2"/>
          <a:stretch>
            <a:fillRect/>
          </a:stretch>
        </p:blipFill>
        <p:spPr>
          <a:xfrm>
            <a:off x="2981752" y="3423262"/>
            <a:ext cx="3714750" cy="485775"/>
          </a:xfrm>
          <a:prstGeom prst="rect">
            <a:avLst/>
          </a:prstGeom>
        </p:spPr>
      </p:pic>
    </p:spTree>
    <p:extLst>
      <p:ext uri="{BB962C8B-B14F-4D97-AF65-F5344CB8AC3E}">
        <p14:creationId xmlns:p14="http://schemas.microsoft.com/office/powerpoint/2010/main" val="35480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15</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xmlns=""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Calculate the new value of s = (3,1), using the Value Iteration equation. Assume γ=1</a:t>
            </a:r>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-3</a:t>
            </a:r>
          </a:p>
          <a:p>
            <a:r>
              <a:rPr lang="en-US" dirty="0"/>
              <a:t>B) -2</a:t>
            </a:r>
          </a:p>
          <a:p>
            <a:r>
              <a:rPr lang="en-US" dirty="0"/>
              <a:t>C) -1</a:t>
            </a:r>
          </a:p>
          <a:p>
            <a:r>
              <a:rPr lang="en-US" dirty="0"/>
              <a:t>D) -7</a:t>
            </a:r>
          </a:p>
        </p:txBody>
      </p:sp>
      <p:pic>
        <p:nvPicPr>
          <p:cNvPr id="5" name="Picture 4"/>
          <p:cNvPicPr>
            <a:picLocks noChangeAspect="1"/>
          </p:cNvPicPr>
          <p:nvPr/>
        </p:nvPicPr>
        <p:blipFill rotWithShape="1">
          <a:blip r:embed="rId6"/>
          <a:srcRect l="32135" t="7215" r="31371" b="29875"/>
          <a:stretch/>
        </p:blipFill>
        <p:spPr>
          <a:xfrm>
            <a:off x="3460749" y="1546683"/>
            <a:ext cx="2152160" cy="1299417"/>
          </a:xfrm>
          <a:prstGeom prst="rect">
            <a:avLst/>
          </a:prstGeom>
        </p:spPr>
      </p:pic>
      <p:pic>
        <p:nvPicPr>
          <p:cNvPr id="6" name="Picture 5"/>
          <p:cNvPicPr>
            <a:picLocks noChangeAspect="1"/>
          </p:cNvPicPr>
          <p:nvPr/>
        </p:nvPicPr>
        <p:blipFill>
          <a:blip r:embed="rId7"/>
          <a:stretch>
            <a:fillRect/>
          </a:stretch>
        </p:blipFill>
        <p:spPr>
          <a:xfrm>
            <a:off x="3957353" y="3484913"/>
            <a:ext cx="4067175" cy="723900"/>
          </a:xfrm>
          <a:prstGeom prst="rect">
            <a:avLst/>
          </a:prstGeom>
        </p:spPr>
      </p:pic>
      <p:pic>
        <p:nvPicPr>
          <p:cNvPr id="7" name="Picture 6"/>
          <p:cNvPicPr>
            <a:picLocks noChangeAspect="1"/>
          </p:cNvPicPr>
          <p:nvPr/>
        </p:nvPicPr>
        <p:blipFill rotWithShape="1">
          <a:blip r:embed="rId8"/>
          <a:srcRect l="6559" t="6582" r="6595" b="8118"/>
          <a:stretch/>
        </p:blipFill>
        <p:spPr>
          <a:xfrm>
            <a:off x="5990941" y="1538001"/>
            <a:ext cx="2159000" cy="1308100"/>
          </a:xfrm>
          <a:prstGeom prst="rect">
            <a:avLst/>
          </a:prstGeom>
        </p:spPr>
      </p:pic>
      <p:pic>
        <p:nvPicPr>
          <p:cNvPr id="21" name="Picture 20"/>
          <p:cNvPicPr>
            <a:picLocks noChangeAspect="1"/>
          </p:cNvPicPr>
          <p:nvPr/>
        </p:nvPicPr>
        <p:blipFill rotWithShape="1">
          <a:blip r:embed="rId6"/>
          <a:srcRect l="3213" t="79792" r="2236" b="6447"/>
          <a:stretch/>
        </p:blipFill>
        <p:spPr>
          <a:xfrm>
            <a:off x="3275419" y="3034005"/>
            <a:ext cx="5231938" cy="266699"/>
          </a:xfrm>
          <a:prstGeom prst="rect">
            <a:avLst/>
          </a:prstGeom>
        </p:spPr>
      </p:pic>
    </p:spTree>
    <p:extLst>
      <p:ext uri="{BB962C8B-B14F-4D97-AF65-F5344CB8AC3E}">
        <p14:creationId xmlns:p14="http://schemas.microsoft.com/office/powerpoint/2010/main" val="31850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16</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xmlns=""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Calculate the new value of s = (3,1), using the Value Iteration equation. Assume γ=1</a:t>
            </a:r>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-3</a:t>
            </a:r>
          </a:p>
          <a:p>
            <a:r>
              <a:rPr lang="en-US" b="1" dirty="0">
                <a:solidFill>
                  <a:srgbClr val="E72D40"/>
                </a:solidFill>
              </a:rPr>
              <a:t>B) -2</a:t>
            </a:r>
          </a:p>
          <a:p>
            <a:r>
              <a:rPr lang="en-US" dirty="0"/>
              <a:t>C) -1</a:t>
            </a:r>
          </a:p>
          <a:p>
            <a:r>
              <a:rPr lang="en-US" dirty="0"/>
              <a:t>D) -7</a:t>
            </a:r>
          </a:p>
        </p:txBody>
      </p:sp>
      <p:pic>
        <p:nvPicPr>
          <p:cNvPr id="5" name="Picture 4"/>
          <p:cNvPicPr>
            <a:picLocks noChangeAspect="1"/>
          </p:cNvPicPr>
          <p:nvPr/>
        </p:nvPicPr>
        <p:blipFill rotWithShape="1">
          <a:blip r:embed="rId6"/>
          <a:srcRect l="32135" t="7215" r="31371" b="29875"/>
          <a:stretch/>
        </p:blipFill>
        <p:spPr>
          <a:xfrm>
            <a:off x="3460749" y="1546683"/>
            <a:ext cx="2152160" cy="1299417"/>
          </a:xfrm>
          <a:prstGeom prst="rect">
            <a:avLst/>
          </a:prstGeom>
        </p:spPr>
      </p:pic>
      <p:pic>
        <p:nvPicPr>
          <p:cNvPr id="6" name="Picture 5"/>
          <p:cNvPicPr>
            <a:picLocks noChangeAspect="1"/>
          </p:cNvPicPr>
          <p:nvPr/>
        </p:nvPicPr>
        <p:blipFill>
          <a:blip r:embed="rId7"/>
          <a:stretch>
            <a:fillRect/>
          </a:stretch>
        </p:blipFill>
        <p:spPr>
          <a:xfrm>
            <a:off x="3957353" y="3484913"/>
            <a:ext cx="4067175" cy="723900"/>
          </a:xfrm>
          <a:prstGeom prst="rect">
            <a:avLst/>
          </a:prstGeom>
        </p:spPr>
      </p:pic>
      <p:pic>
        <p:nvPicPr>
          <p:cNvPr id="7" name="Picture 6"/>
          <p:cNvPicPr>
            <a:picLocks noChangeAspect="1"/>
          </p:cNvPicPr>
          <p:nvPr/>
        </p:nvPicPr>
        <p:blipFill rotWithShape="1">
          <a:blip r:embed="rId8"/>
          <a:srcRect l="6559" t="6582" r="6595" b="8118"/>
          <a:stretch/>
        </p:blipFill>
        <p:spPr>
          <a:xfrm>
            <a:off x="5990941" y="1538001"/>
            <a:ext cx="2159000" cy="1308100"/>
          </a:xfrm>
          <a:prstGeom prst="rect">
            <a:avLst/>
          </a:prstGeom>
        </p:spPr>
      </p:pic>
      <p:pic>
        <p:nvPicPr>
          <p:cNvPr id="21" name="Picture 20"/>
          <p:cNvPicPr>
            <a:picLocks noChangeAspect="1"/>
          </p:cNvPicPr>
          <p:nvPr/>
        </p:nvPicPr>
        <p:blipFill rotWithShape="1">
          <a:blip r:embed="rId6"/>
          <a:srcRect l="3213" t="79792" r="2236" b="6447"/>
          <a:stretch/>
        </p:blipFill>
        <p:spPr>
          <a:xfrm>
            <a:off x="3275419" y="3034005"/>
            <a:ext cx="5231938" cy="266699"/>
          </a:xfrm>
          <a:prstGeom prst="rect">
            <a:avLst/>
          </a:prstGeom>
        </p:spPr>
      </p:pic>
    </p:spTree>
    <p:extLst>
      <p:ext uri="{BB962C8B-B14F-4D97-AF65-F5344CB8AC3E}">
        <p14:creationId xmlns:p14="http://schemas.microsoft.com/office/powerpoint/2010/main" val="3279977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17</a:t>
            </a:fld>
            <a:endParaRPr lang="en-IN"/>
          </a:p>
        </p:txBody>
      </p:sp>
      <p:sp>
        <p:nvSpPr>
          <p:cNvPr id="5" name="Title 4"/>
          <p:cNvSpPr>
            <a:spLocks noGrp="1"/>
          </p:cNvSpPr>
          <p:nvPr>
            <p:ph type="title"/>
          </p:nvPr>
        </p:nvSpPr>
        <p:spPr>
          <a:xfrm>
            <a:off x="316679" y="121966"/>
            <a:ext cx="5488220" cy="382564"/>
          </a:xfrm>
        </p:spPr>
        <p:txBody>
          <a:bodyPr/>
          <a:lstStyle/>
          <a:p>
            <a:r>
              <a:rPr lang="en-US" dirty="0"/>
              <a:t>Model-Free Method</a:t>
            </a:r>
          </a:p>
        </p:txBody>
      </p:sp>
      <p:sp>
        <p:nvSpPr>
          <p:cNvPr id="6" name="Rectangle 5"/>
          <p:cNvSpPr/>
          <p:nvPr/>
        </p:nvSpPr>
        <p:spPr>
          <a:xfrm>
            <a:off x="536183" y="868123"/>
            <a:ext cx="8114657" cy="954107"/>
          </a:xfrm>
          <a:prstGeom prst="rect">
            <a:avLst/>
          </a:prstGeom>
        </p:spPr>
        <p:txBody>
          <a:bodyPr wrap="square">
            <a:spAutoFit/>
          </a:bodyPr>
          <a:lstStyle/>
          <a:p>
            <a:r>
              <a:rPr lang="en-US" sz="1400" dirty="0">
                <a:solidFill>
                  <a:srgbClr val="000000"/>
                </a:solidFill>
                <a:latin typeface="Arial" panose="020B0604020202020204" pitchFamily="34" charset="0"/>
                <a:ea typeface="Times New Roman" panose="02020603050405020304" pitchFamily="18" charset="0"/>
              </a:rPr>
              <a:t>The equations can be solved if the model of the environment p(s</a:t>
            </a:r>
            <a:r>
              <a:rPr lang="en-US" sz="1000" dirty="0">
                <a:solidFill>
                  <a:srgbClr val="000000"/>
                </a:solidFill>
                <a:latin typeface="Arial" panose="020B0604020202020204" pitchFamily="34" charset="0"/>
                <a:ea typeface="Times New Roman" panose="02020603050405020304" pitchFamily="18" charset="0"/>
              </a:rPr>
              <a:t>′</a:t>
            </a:r>
            <a:r>
              <a:rPr lang="en-US" sz="1400" dirty="0">
                <a:solidFill>
                  <a:srgbClr val="000000"/>
                </a:solidFill>
                <a:latin typeface="Arial" panose="020B0604020202020204" pitchFamily="34" charset="0"/>
                <a:ea typeface="Times New Roman" panose="02020603050405020304" pitchFamily="18" charset="0"/>
              </a:rPr>
              <a:t>,</a:t>
            </a:r>
            <a:r>
              <a:rPr lang="en-US" sz="1400" dirty="0" err="1">
                <a:solidFill>
                  <a:srgbClr val="000000"/>
                </a:solidFill>
                <a:latin typeface="Arial" panose="020B0604020202020204" pitchFamily="34" charset="0"/>
                <a:ea typeface="Times New Roman" panose="02020603050405020304" pitchFamily="18" charset="0"/>
              </a:rPr>
              <a:t>r|s,a</a:t>
            </a:r>
            <a:r>
              <a:rPr lang="en-US" sz="1400" dirty="0">
                <a:solidFill>
                  <a:srgbClr val="000000"/>
                </a:solidFill>
                <a:latin typeface="Arial" panose="020B0604020202020204" pitchFamily="34" charset="0"/>
                <a:ea typeface="Times New Roman" panose="02020603050405020304" pitchFamily="18" charset="0"/>
              </a:rPr>
              <a:t>) is available. In most real-life scenarios with large state and action spaces, the model of the environment is not available (i.e. model-free methods). In such cases, you can compute the q-function using the fact that it is the expected value of the total reward</a:t>
            </a:r>
            <a:endParaRPr lang="en-US" sz="1400" dirty="0"/>
          </a:p>
        </p:txBody>
      </p:sp>
      <p:pic>
        <p:nvPicPr>
          <p:cNvPr id="7" name="Picture 6"/>
          <p:cNvPicPr>
            <a:picLocks noChangeAspect="1"/>
          </p:cNvPicPr>
          <p:nvPr/>
        </p:nvPicPr>
        <p:blipFill>
          <a:blip r:embed="rId2"/>
          <a:stretch>
            <a:fillRect/>
          </a:stretch>
        </p:blipFill>
        <p:spPr>
          <a:xfrm>
            <a:off x="1839074" y="1822230"/>
            <a:ext cx="5851935" cy="2707857"/>
          </a:xfrm>
          <a:prstGeom prst="rect">
            <a:avLst/>
          </a:prstGeom>
        </p:spPr>
      </p:pic>
    </p:spTree>
    <p:extLst>
      <p:ext uri="{BB962C8B-B14F-4D97-AF65-F5344CB8AC3E}">
        <p14:creationId xmlns:p14="http://schemas.microsoft.com/office/powerpoint/2010/main" val="337313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18</a:t>
            </a:fld>
            <a:endParaRPr lang="en-IN"/>
          </a:p>
        </p:txBody>
      </p:sp>
      <p:sp>
        <p:nvSpPr>
          <p:cNvPr id="5" name="Title 4"/>
          <p:cNvSpPr>
            <a:spLocks noGrp="1"/>
          </p:cNvSpPr>
          <p:nvPr>
            <p:ph type="title"/>
          </p:nvPr>
        </p:nvSpPr>
        <p:spPr>
          <a:xfrm>
            <a:off x="316679" y="121966"/>
            <a:ext cx="6330701" cy="382564"/>
          </a:xfrm>
        </p:spPr>
        <p:txBody>
          <a:bodyPr/>
          <a:lstStyle/>
          <a:p>
            <a:r>
              <a:rPr lang="en-US" b="1" dirty="0"/>
              <a:t>Monte-Carlo Method</a:t>
            </a:r>
            <a:endParaRPr lang="en-US" dirty="0"/>
          </a:p>
        </p:txBody>
      </p:sp>
      <p:sp>
        <p:nvSpPr>
          <p:cNvPr id="6" name="Rectangle 5"/>
          <p:cNvSpPr/>
          <p:nvPr/>
        </p:nvSpPr>
        <p:spPr>
          <a:xfrm>
            <a:off x="744876" y="796945"/>
            <a:ext cx="7197048" cy="738664"/>
          </a:xfrm>
          <a:prstGeom prst="rect">
            <a:avLst/>
          </a:prstGeom>
        </p:spPr>
        <p:txBody>
          <a:bodyPr wrap="square">
            <a:spAutoFit/>
          </a:bodyPr>
          <a:lstStyle/>
          <a:p>
            <a:r>
              <a:rPr lang="en-US" sz="1400" dirty="0">
                <a:solidFill>
                  <a:srgbClr val="595858"/>
                </a:solidFill>
                <a:latin typeface="roboto"/>
              </a:rPr>
              <a:t>The Monte Carlo method for reinforcement learning learns directly from episodes of experience without any prior knowledge of MDP transitions. Here, the random component is the return or reward.</a:t>
            </a:r>
          </a:p>
        </p:txBody>
      </p:sp>
      <p:sp>
        <p:nvSpPr>
          <p:cNvPr id="7" name="Rectangle 6"/>
          <p:cNvSpPr/>
          <p:nvPr/>
        </p:nvSpPr>
        <p:spPr>
          <a:xfrm>
            <a:off x="744876" y="1618690"/>
            <a:ext cx="5456544" cy="1384995"/>
          </a:xfrm>
          <a:prstGeom prst="rect">
            <a:avLst/>
          </a:prstGeom>
        </p:spPr>
        <p:txBody>
          <a:bodyPr wrap="square">
            <a:spAutoFit/>
          </a:bodyPr>
          <a:lstStyle/>
          <a:p>
            <a:r>
              <a:rPr lang="en-US" sz="1400" i="1" dirty="0">
                <a:solidFill>
                  <a:srgbClr val="595858"/>
                </a:solidFill>
                <a:latin typeface="roboto"/>
              </a:rPr>
              <a:t>One caveat is that it can only be applied to episodic MDPs</a:t>
            </a:r>
            <a:r>
              <a:rPr lang="en-US" sz="1400" dirty="0">
                <a:solidFill>
                  <a:srgbClr val="595858"/>
                </a:solidFill>
                <a:latin typeface="roboto"/>
              </a:rPr>
              <a:t>. The reason is that the episode has to terminate </a:t>
            </a:r>
            <a:r>
              <a:rPr lang="en-US" sz="1400" i="1" dirty="0">
                <a:solidFill>
                  <a:srgbClr val="595858"/>
                </a:solidFill>
                <a:latin typeface="roboto"/>
              </a:rPr>
              <a:t>before</a:t>
            </a:r>
            <a:r>
              <a:rPr lang="en-US" sz="1400" dirty="0">
                <a:solidFill>
                  <a:srgbClr val="595858"/>
                </a:solidFill>
                <a:latin typeface="roboto"/>
              </a:rPr>
              <a:t> we can calculate any returns.</a:t>
            </a:r>
          </a:p>
          <a:p>
            <a:endParaRPr lang="en-US" sz="1400" dirty="0">
              <a:solidFill>
                <a:srgbClr val="595858"/>
              </a:solidFill>
              <a:latin typeface="roboto"/>
            </a:endParaRPr>
          </a:p>
          <a:p>
            <a:r>
              <a:rPr lang="en-US" sz="1400" dirty="0">
                <a:solidFill>
                  <a:srgbClr val="595858"/>
                </a:solidFill>
                <a:latin typeface="roboto"/>
              </a:rPr>
              <a:t>It uses the simplest idea – the value is the mean return of all sample trajectories for each state.</a:t>
            </a:r>
          </a:p>
        </p:txBody>
      </p:sp>
      <p:pic>
        <p:nvPicPr>
          <p:cNvPr id="9218" name="Picture 2" descr="https://s3-ap-south-1.amazonaws.com/av-blog-media/wp-content/uploads/2018/11/im_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525" b="14865"/>
          <a:stretch/>
        </p:blipFill>
        <p:spPr bwMode="auto">
          <a:xfrm>
            <a:off x="6201420" y="1503441"/>
            <a:ext cx="2077625" cy="14462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44876" y="3098584"/>
            <a:ext cx="7957335" cy="1015663"/>
          </a:xfrm>
          <a:prstGeom prst="rect">
            <a:avLst/>
          </a:prstGeom>
        </p:spPr>
        <p:txBody>
          <a:bodyPr wrap="square">
            <a:spAutoFit/>
          </a:bodyPr>
          <a:lstStyle/>
          <a:p>
            <a:r>
              <a:rPr lang="en-US" sz="1200" dirty="0">
                <a:solidFill>
                  <a:srgbClr val="000000"/>
                </a:solidFill>
                <a:latin typeface="Arial" panose="020B0604020202020204" pitchFamily="34" charset="0"/>
                <a:ea typeface="Times New Roman" panose="02020603050405020304" pitchFamily="18" charset="0"/>
              </a:rPr>
              <a:t>The most important thing to ensure is that, while following the policy π, each state-action pair should be visited enough number of times to get a true estimate of qπ(</a:t>
            </a:r>
            <a:r>
              <a:rPr lang="en-US" sz="1200" dirty="0" err="1">
                <a:solidFill>
                  <a:srgbClr val="000000"/>
                </a:solidFill>
                <a:latin typeface="Arial" panose="020B0604020202020204" pitchFamily="34" charset="0"/>
                <a:ea typeface="Times New Roman" panose="02020603050405020304" pitchFamily="18" charset="0"/>
              </a:rPr>
              <a:t>s,a</a:t>
            </a:r>
            <a:r>
              <a:rPr lang="en-US" sz="1200" dirty="0">
                <a:solidFill>
                  <a:srgbClr val="000000"/>
                </a:solidFill>
                <a:latin typeface="Arial" panose="020B0604020202020204" pitchFamily="34" charset="0"/>
                <a:ea typeface="Times New Roman" panose="02020603050405020304" pitchFamily="18" charset="0"/>
              </a:rPr>
              <a:t>). For this, you need to keep a condition known as the </a:t>
            </a:r>
            <a:r>
              <a:rPr lang="en-US" sz="1200" b="1" dirty="0">
                <a:solidFill>
                  <a:srgbClr val="000000"/>
                </a:solidFill>
                <a:latin typeface="Arial" panose="020B0604020202020204" pitchFamily="34" charset="0"/>
                <a:ea typeface="Times New Roman" panose="02020603050405020304" pitchFamily="18" charset="0"/>
              </a:rPr>
              <a:t>exploring starts</a:t>
            </a:r>
            <a:r>
              <a:rPr lang="en-US" sz="1200" dirty="0">
                <a:solidFill>
                  <a:srgbClr val="000000"/>
                </a:solidFill>
                <a:latin typeface="Arial" panose="020B0604020202020204" pitchFamily="34" charset="0"/>
                <a:ea typeface="Times New Roman" panose="02020603050405020304" pitchFamily="18" charset="0"/>
              </a:rPr>
              <a:t>. It states that every state-action pair should have a non-zero probability of being the starting pair.</a:t>
            </a:r>
          </a:p>
          <a:p>
            <a:endParaRPr lang="en-US" sz="1200" dirty="0"/>
          </a:p>
          <a:p>
            <a:r>
              <a:rPr lang="en-US" sz="1200" dirty="0">
                <a:solidFill>
                  <a:srgbClr val="000000"/>
                </a:solidFill>
                <a:latin typeface="Arial" panose="020B0604020202020204" pitchFamily="34" charset="0"/>
              </a:rPr>
              <a:t>That’s why we follow an off-policy approach</a:t>
            </a:r>
          </a:p>
        </p:txBody>
      </p:sp>
      <p:sp>
        <p:nvSpPr>
          <p:cNvPr id="12" name="TextBox 11">
            <a:extLst>
              <a:ext uri="{FF2B5EF4-FFF2-40B4-BE49-F238E27FC236}">
                <a16:creationId xmlns:a16="http://schemas.microsoft.com/office/drawing/2014/main" xmlns="" id="{254B0DD2-B391-40A4-A757-1E9E65A59D3F}"/>
              </a:ext>
            </a:extLst>
          </p:cNvPr>
          <p:cNvSpPr txBox="1"/>
          <p:nvPr/>
        </p:nvSpPr>
        <p:spPr>
          <a:xfrm>
            <a:off x="570502" y="4325339"/>
            <a:ext cx="8131709" cy="230832"/>
          </a:xfrm>
          <a:prstGeom prst="rect">
            <a:avLst/>
          </a:prstGeom>
          <a:noFill/>
        </p:spPr>
        <p:txBody>
          <a:bodyPr wrap="square">
            <a:spAutoFit/>
          </a:bodyPr>
          <a:lstStyle/>
          <a:p>
            <a:pPr algn="ctr"/>
            <a:r>
              <a:rPr lang="en-IN" sz="900" dirty="0">
                <a:hlinkClick r:id="rId3"/>
              </a:rPr>
              <a:t>https://medium.com/ai%C2%B3-theory-practice-business/reinforcement-learning-part-5-monte-carlo-and-temporal-difference-learning-889053aba07d</a:t>
            </a:r>
            <a:endParaRPr lang="en-IN" sz="900" dirty="0"/>
          </a:p>
        </p:txBody>
      </p:sp>
    </p:spTree>
    <p:extLst>
      <p:ext uri="{BB962C8B-B14F-4D97-AF65-F5344CB8AC3E}">
        <p14:creationId xmlns:p14="http://schemas.microsoft.com/office/powerpoint/2010/main" val="1065266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19</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What is the improved policy at (2,0)? Assume </a:t>
            </a:r>
            <a:r>
              <a:rPr lang="el-GR" dirty="0"/>
              <a:t>ϵ=0.2</a:t>
            </a:r>
            <a:endParaRPr lang="en-US" dirty="0"/>
          </a:p>
        </p:txBody>
      </p:sp>
      <p:pic>
        <p:nvPicPr>
          <p:cNvPr id="6" name="Picture 5"/>
          <p:cNvPicPr>
            <a:picLocks noChangeAspect="1"/>
          </p:cNvPicPr>
          <p:nvPr/>
        </p:nvPicPr>
        <p:blipFill>
          <a:blip r:embed="rId5"/>
          <a:stretch>
            <a:fillRect/>
          </a:stretch>
        </p:blipFill>
        <p:spPr>
          <a:xfrm>
            <a:off x="4667114" y="3463193"/>
            <a:ext cx="4067175" cy="723900"/>
          </a:xfrm>
          <a:prstGeom prst="rect">
            <a:avLst/>
          </a:prstGeom>
        </p:spPr>
      </p:pic>
      <p:pic>
        <p:nvPicPr>
          <p:cNvPr id="3" name="Picture 2"/>
          <p:cNvPicPr>
            <a:picLocks noChangeAspect="1"/>
          </p:cNvPicPr>
          <p:nvPr/>
        </p:nvPicPr>
        <p:blipFill>
          <a:blip r:embed="rId6"/>
          <a:stretch>
            <a:fillRect/>
          </a:stretch>
        </p:blipFill>
        <p:spPr>
          <a:xfrm>
            <a:off x="5649912" y="1423332"/>
            <a:ext cx="2465388" cy="1853920"/>
          </a:xfrm>
          <a:prstGeom prst="rect">
            <a:avLst/>
          </a:prstGeom>
        </p:spPr>
      </p:pic>
      <p:grpSp>
        <p:nvGrpSpPr>
          <p:cNvPr id="21" name="Group 20"/>
          <p:cNvGrpSpPr/>
          <p:nvPr/>
        </p:nvGrpSpPr>
        <p:grpSpPr>
          <a:xfrm>
            <a:off x="684302" y="1424502"/>
            <a:ext cx="3570197" cy="562478"/>
            <a:chOff x="490933" y="1471000"/>
            <a:chExt cx="3257154" cy="820066"/>
          </a:xfrm>
        </p:grpSpPr>
        <p:sp>
          <p:nvSpPr>
            <p:cNvPr id="2" name="TextBox 1"/>
            <p:cNvSpPr txBox="1"/>
            <p:nvPr/>
          </p:nvSpPr>
          <p:spPr>
            <a:xfrm>
              <a:off x="490933" y="1645054"/>
              <a:ext cx="1274367" cy="290385"/>
            </a:xfrm>
            <a:prstGeom prst="rect">
              <a:avLst/>
            </a:prstGeom>
            <a:noFill/>
          </p:spPr>
          <p:txBody>
            <a:bodyPr wrap="square" rtlCol="0">
              <a:spAutoFit/>
            </a:bodyPr>
            <a:lstStyle/>
            <a:p>
              <a:r>
                <a:rPr lang="en-US" sz="1400" dirty="0"/>
                <a:t>A) </a:t>
              </a:r>
              <a:r>
                <a:rPr lang="el-GR" sz="1400" dirty="0"/>
                <a:t>π′(</a:t>
              </a:r>
              <a:r>
                <a:rPr lang="en-US" sz="1400" dirty="0" err="1"/>
                <a:t>a|s</a:t>
              </a:r>
              <a:r>
                <a:rPr lang="en-US" sz="1400" dirty="0"/>
                <a:t>) =</a:t>
              </a:r>
            </a:p>
          </p:txBody>
        </p:sp>
        <p:sp>
          <p:nvSpPr>
            <p:cNvPr id="7" name="Rectangle 6"/>
            <p:cNvSpPr/>
            <p:nvPr/>
          </p:nvSpPr>
          <p:spPr>
            <a:xfrm>
              <a:off x="1765300" y="1528236"/>
              <a:ext cx="1901825" cy="762830"/>
            </a:xfrm>
            <a:prstGeom prst="rect">
              <a:avLst/>
            </a:prstGeom>
          </p:spPr>
          <p:txBody>
            <a:bodyPr wrap="square">
              <a:spAutoFit/>
            </a:bodyPr>
            <a:lstStyle/>
            <a:p>
              <a:pPr algn="ctr"/>
              <a:r>
                <a:rPr lang="en-US" sz="1400" dirty="0"/>
                <a:t>0.85             a=Right</a:t>
              </a:r>
            </a:p>
            <a:p>
              <a:pPr algn="ctr"/>
              <a:r>
                <a:rPr lang="en-US" sz="1400" dirty="0"/>
                <a:t>0.05  </a:t>
              </a:r>
              <a:r>
                <a:rPr lang="en-US" sz="1400" dirty="0" err="1"/>
                <a:t>Left,Up,Down</a:t>
              </a:r>
              <a:endParaRPr lang="en-US" sz="1400" dirty="0"/>
            </a:p>
          </p:txBody>
        </p:sp>
        <p:sp>
          <p:nvSpPr>
            <p:cNvPr id="8" name="Left Brace 7"/>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7" name="Right Brace 16"/>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3" name="Group 32"/>
          <p:cNvGrpSpPr/>
          <p:nvPr/>
        </p:nvGrpSpPr>
        <p:grpSpPr>
          <a:xfrm>
            <a:off x="684302" y="2048049"/>
            <a:ext cx="3570197" cy="562478"/>
            <a:chOff x="490933" y="1471000"/>
            <a:chExt cx="3257154" cy="820066"/>
          </a:xfrm>
        </p:grpSpPr>
        <p:sp>
          <p:nvSpPr>
            <p:cNvPr id="34" name="TextBox 33"/>
            <p:cNvSpPr txBox="1"/>
            <p:nvPr/>
          </p:nvSpPr>
          <p:spPr>
            <a:xfrm>
              <a:off x="490933" y="1645055"/>
              <a:ext cx="1274367" cy="448724"/>
            </a:xfrm>
            <a:prstGeom prst="rect">
              <a:avLst/>
            </a:prstGeom>
            <a:noFill/>
          </p:spPr>
          <p:txBody>
            <a:bodyPr wrap="square" rtlCol="0">
              <a:spAutoFit/>
            </a:bodyPr>
            <a:lstStyle/>
            <a:p>
              <a:r>
                <a:rPr lang="en-US" sz="1400" dirty="0"/>
                <a:t>B) </a:t>
              </a:r>
              <a:r>
                <a:rPr lang="el-GR" sz="1400" dirty="0"/>
                <a:t>π′(</a:t>
              </a:r>
              <a:r>
                <a:rPr lang="en-US" sz="1400" dirty="0" err="1"/>
                <a:t>a|s</a:t>
              </a:r>
              <a:r>
                <a:rPr lang="en-US" sz="1400" dirty="0"/>
                <a:t>) =</a:t>
              </a:r>
            </a:p>
          </p:txBody>
        </p:sp>
        <p:sp>
          <p:nvSpPr>
            <p:cNvPr id="35" name="Rectangle 34"/>
            <p:cNvSpPr/>
            <p:nvPr/>
          </p:nvSpPr>
          <p:spPr>
            <a:xfrm>
              <a:off x="1765300" y="1528236"/>
              <a:ext cx="1901825" cy="762830"/>
            </a:xfrm>
            <a:prstGeom prst="rect">
              <a:avLst/>
            </a:prstGeom>
          </p:spPr>
          <p:txBody>
            <a:bodyPr wrap="square">
              <a:spAutoFit/>
            </a:bodyPr>
            <a:lstStyle/>
            <a:p>
              <a:pPr algn="ctr"/>
              <a:r>
                <a:rPr lang="en-US" sz="1400" dirty="0"/>
                <a:t>0.85                 a=UP</a:t>
              </a:r>
            </a:p>
            <a:p>
              <a:pPr algn="ctr"/>
              <a:r>
                <a:rPr lang="en-US" sz="1400" dirty="0"/>
                <a:t>0.05  </a:t>
              </a:r>
              <a:r>
                <a:rPr lang="en-US" sz="1400" dirty="0" err="1"/>
                <a:t>Left,Up,Down</a:t>
              </a:r>
              <a:endParaRPr lang="en-US" sz="1400" dirty="0"/>
            </a:p>
          </p:txBody>
        </p:sp>
        <p:sp>
          <p:nvSpPr>
            <p:cNvPr id="36" name="Left Brace 35"/>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7" name="Right Brace 36"/>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8" name="Group 37"/>
          <p:cNvGrpSpPr/>
          <p:nvPr/>
        </p:nvGrpSpPr>
        <p:grpSpPr>
          <a:xfrm>
            <a:off x="684302" y="2671596"/>
            <a:ext cx="3570197" cy="562478"/>
            <a:chOff x="490933" y="1471000"/>
            <a:chExt cx="3257154" cy="820066"/>
          </a:xfrm>
        </p:grpSpPr>
        <p:sp>
          <p:nvSpPr>
            <p:cNvPr id="39" name="TextBox 38"/>
            <p:cNvSpPr txBox="1"/>
            <p:nvPr/>
          </p:nvSpPr>
          <p:spPr>
            <a:xfrm>
              <a:off x="490933" y="1645055"/>
              <a:ext cx="1274367" cy="448724"/>
            </a:xfrm>
            <a:prstGeom prst="rect">
              <a:avLst/>
            </a:prstGeom>
            <a:noFill/>
          </p:spPr>
          <p:txBody>
            <a:bodyPr wrap="square" rtlCol="0">
              <a:spAutoFit/>
            </a:bodyPr>
            <a:lstStyle/>
            <a:p>
              <a:r>
                <a:rPr lang="en-US" sz="1400" dirty="0"/>
                <a:t>C) </a:t>
              </a:r>
              <a:r>
                <a:rPr lang="el-GR" sz="1400" dirty="0"/>
                <a:t>π′(</a:t>
              </a:r>
              <a:r>
                <a:rPr lang="en-US" sz="1400" dirty="0" err="1"/>
                <a:t>a|s</a:t>
              </a:r>
              <a:r>
                <a:rPr lang="en-US" sz="1400" dirty="0"/>
                <a:t>) =</a:t>
              </a:r>
            </a:p>
          </p:txBody>
        </p:sp>
        <p:sp>
          <p:nvSpPr>
            <p:cNvPr id="40" name="Rectangle 39"/>
            <p:cNvSpPr/>
            <p:nvPr/>
          </p:nvSpPr>
          <p:spPr>
            <a:xfrm>
              <a:off x="1765300" y="1528236"/>
              <a:ext cx="1901825" cy="762830"/>
            </a:xfrm>
            <a:prstGeom prst="rect">
              <a:avLst/>
            </a:prstGeom>
          </p:spPr>
          <p:txBody>
            <a:bodyPr wrap="square">
              <a:spAutoFit/>
            </a:bodyPr>
            <a:lstStyle/>
            <a:p>
              <a:pPr algn="ctr"/>
              <a:r>
                <a:rPr lang="en-US" sz="1400" dirty="0"/>
                <a:t>0.75                 a=UP</a:t>
              </a:r>
            </a:p>
            <a:p>
              <a:pPr algn="ctr"/>
              <a:r>
                <a:rPr lang="en-US" sz="1400" dirty="0"/>
                <a:t>0.05  </a:t>
              </a:r>
              <a:r>
                <a:rPr lang="en-US" sz="1400" dirty="0" err="1"/>
                <a:t>Left,Up,Down</a:t>
              </a:r>
              <a:endParaRPr lang="en-US" sz="1400" dirty="0"/>
            </a:p>
          </p:txBody>
        </p:sp>
        <p:sp>
          <p:nvSpPr>
            <p:cNvPr id="41" name="Left Brace 40"/>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2" name="Right Brace 41"/>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spTree>
    <p:extLst>
      <p:ext uri="{BB962C8B-B14F-4D97-AF65-F5344CB8AC3E}">
        <p14:creationId xmlns:p14="http://schemas.microsoft.com/office/powerpoint/2010/main" val="1965586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0"/>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28-08-2021</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882590"/>
            <a:ext cx="3290832"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Course :</a:t>
            </a:r>
            <a:r>
              <a:rPr lang="en-IN" sz="1400" b="0" i="0" u="none" strike="noStrike" cap="none" dirty="0">
                <a:solidFill>
                  <a:schemeClr val="lt1"/>
                </a:solidFill>
                <a:latin typeface="Proxima Nova"/>
                <a:ea typeface="Proxima Nova"/>
                <a:cs typeface="Proxima Nova"/>
                <a:sym typeface="Proxima Nova"/>
              </a:rPr>
              <a:t> Machine Learning</a:t>
            </a:r>
            <a:endParaRPr lang="en-IN" sz="1400" dirty="0"/>
          </a:p>
          <a:p>
            <a:pPr lvl="0">
              <a:lnSpc>
                <a:spcPct val="90000"/>
              </a:lnSpc>
              <a:spcBef>
                <a:spcPts val="1000"/>
              </a:spcBef>
              <a:buClr>
                <a:srgbClr val="000000"/>
              </a:buClr>
              <a:buSzPts val="1800"/>
            </a:pPr>
            <a:r>
              <a:rPr lang="en-IN" sz="1400" b="1" i="0" u="none" strike="noStrike" cap="none" dirty="0">
                <a:solidFill>
                  <a:srgbClr val="FFFFFF"/>
                </a:solidFill>
                <a:latin typeface="Proxima Nova"/>
                <a:ea typeface="Proxima Nova"/>
                <a:cs typeface="Proxima Nova"/>
                <a:sym typeface="Proxima Nova"/>
              </a:rPr>
              <a:t>Lecture </a:t>
            </a:r>
            <a:r>
              <a:rPr lang="en-IN" sz="1400" b="1" dirty="0">
                <a:solidFill>
                  <a:srgbClr val="FFFFFF"/>
                </a:solidFill>
                <a:latin typeface="Proxima Nova"/>
                <a:ea typeface="Proxima Nova"/>
                <a:cs typeface="Proxima Nova"/>
                <a:sym typeface="Proxima Nova"/>
              </a:rPr>
              <a:t>On</a:t>
            </a:r>
            <a:r>
              <a:rPr lang="en-IN" sz="1400" b="1" i="0" u="none" strike="noStrike" cap="none" dirty="0">
                <a:solidFill>
                  <a:srgbClr val="FFFFFF"/>
                </a:solidFill>
                <a:latin typeface="Proxima Nova"/>
                <a:ea typeface="Proxima Nova"/>
                <a:cs typeface="Proxima Nova"/>
                <a:sym typeface="Proxima Nova"/>
              </a:rPr>
              <a:t> :</a:t>
            </a:r>
            <a:r>
              <a:rPr lang="en-IN" sz="1400" b="0" i="0" u="none" strike="noStrike" cap="none" dirty="0">
                <a:solidFill>
                  <a:srgbClr val="FFFFFF"/>
                </a:solidFill>
                <a:latin typeface="Proxima Nova"/>
                <a:ea typeface="Proxima Nova"/>
                <a:cs typeface="Proxima Nova"/>
                <a:sym typeface="Proxima Nova"/>
              </a:rPr>
              <a:t> </a:t>
            </a:r>
            <a:r>
              <a:rPr lang="en-IN" sz="1400" dirty="0">
                <a:solidFill>
                  <a:schemeClr val="lt1"/>
                </a:solidFill>
                <a:latin typeface="Proxima Nova"/>
              </a:rPr>
              <a:t>RL</a:t>
            </a:r>
            <a:endParaRPr lang="en-IN" sz="1400" dirty="0"/>
          </a:p>
          <a:p>
            <a:pPr marL="0" marR="0" lvl="0" indent="0" rtl="0">
              <a:lnSpc>
                <a:spcPct val="90000"/>
              </a:lnSpc>
              <a:spcBef>
                <a:spcPts val="100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Instructor :</a:t>
            </a:r>
            <a:r>
              <a:rPr lang="en-IN" sz="1400" b="0" i="0" u="none" strike="noStrike" cap="none" dirty="0">
                <a:solidFill>
                  <a:schemeClr val="lt1"/>
                </a:solidFill>
                <a:latin typeface="Proxima Nova"/>
                <a:ea typeface="Proxima Nova"/>
                <a:cs typeface="Proxima Nova"/>
                <a:sym typeface="Proxima Nova"/>
              </a:rPr>
              <a:t> Harish Kumar</a:t>
            </a:r>
            <a:endParaRPr sz="14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20</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What is the improved policy at (2,0)? Assume </a:t>
            </a:r>
            <a:r>
              <a:rPr lang="el-GR" dirty="0"/>
              <a:t>ϵ=0.2</a:t>
            </a:r>
            <a:endParaRPr lang="en-US" dirty="0"/>
          </a:p>
        </p:txBody>
      </p:sp>
      <p:pic>
        <p:nvPicPr>
          <p:cNvPr id="6" name="Picture 5"/>
          <p:cNvPicPr>
            <a:picLocks noChangeAspect="1"/>
          </p:cNvPicPr>
          <p:nvPr/>
        </p:nvPicPr>
        <p:blipFill>
          <a:blip r:embed="rId5"/>
          <a:stretch>
            <a:fillRect/>
          </a:stretch>
        </p:blipFill>
        <p:spPr>
          <a:xfrm>
            <a:off x="4667114" y="3463193"/>
            <a:ext cx="4067175" cy="723900"/>
          </a:xfrm>
          <a:prstGeom prst="rect">
            <a:avLst/>
          </a:prstGeom>
        </p:spPr>
      </p:pic>
      <p:pic>
        <p:nvPicPr>
          <p:cNvPr id="3" name="Picture 2"/>
          <p:cNvPicPr>
            <a:picLocks noChangeAspect="1"/>
          </p:cNvPicPr>
          <p:nvPr/>
        </p:nvPicPr>
        <p:blipFill>
          <a:blip r:embed="rId6"/>
          <a:stretch>
            <a:fillRect/>
          </a:stretch>
        </p:blipFill>
        <p:spPr>
          <a:xfrm>
            <a:off x="5649912" y="1423332"/>
            <a:ext cx="2465388" cy="1853920"/>
          </a:xfrm>
          <a:prstGeom prst="rect">
            <a:avLst/>
          </a:prstGeom>
        </p:spPr>
      </p:pic>
      <p:sp>
        <p:nvSpPr>
          <p:cNvPr id="4" name="Rectangle 3"/>
          <p:cNvSpPr/>
          <p:nvPr/>
        </p:nvSpPr>
        <p:spPr>
          <a:xfrm>
            <a:off x="684302" y="3529513"/>
            <a:ext cx="2232342" cy="369332"/>
          </a:xfrm>
          <a:prstGeom prst="rect">
            <a:avLst/>
          </a:prstGeom>
        </p:spPr>
        <p:txBody>
          <a:bodyPr wrap="none">
            <a:spAutoFit/>
          </a:bodyPr>
          <a:lstStyle/>
          <a:p>
            <a:r>
              <a:rPr lang="en-US" dirty="0"/>
              <a:t>Use the following </a:t>
            </a:r>
            <a:r>
              <a:rPr lang="en-US" dirty="0" err="1"/>
              <a:t>eqn</a:t>
            </a:r>
            <a:endParaRPr lang="en-US" dirty="0"/>
          </a:p>
        </p:txBody>
      </p:sp>
      <p:pic>
        <p:nvPicPr>
          <p:cNvPr id="5" name="Picture 4"/>
          <p:cNvPicPr>
            <a:picLocks noChangeAspect="1"/>
          </p:cNvPicPr>
          <p:nvPr/>
        </p:nvPicPr>
        <p:blipFill>
          <a:blip r:embed="rId7"/>
          <a:stretch>
            <a:fillRect/>
          </a:stretch>
        </p:blipFill>
        <p:spPr>
          <a:xfrm>
            <a:off x="1043401" y="3969510"/>
            <a:ext cx="3304347" cy="665682"/>
          </a:xfrm>
          <a:prstGeom prst="rect">
            <a:avLst/>
          </a:prstGeom>
        </p:spPr>
      </p:pic>
      <p:grpSp>
        <p:nvGrpSpPr>
          <p:cNvPr id="21" name="Group 20"/>
          <p:cNvGrpSpPr/>
          <p:nvPr/>
        </p:nvGrpSpPr>
        <p:grpSpPr>
          <a:xfrm>
            <a:off x="684302" y="1424502"/>
            <a:ext cx="3570197" cy="562478"/>
            <a:chOff x="490933" y="1471000"/>
            <a:chExt cx="3257154" cy="820066"/>
          </a:xfrm>
        </p:grpSpPr>
        <p:sp>
          <p:nvSpPr>
            <p:cNvPr id="2" name="TextBox 1"/>
            <p:cNvSpPr txBox="1"/>
            <p:nvPr/>
          </p:nvSpPr>
          <p:spPr>
            <a:xfrm>
              <a:off x="490933" y="1645054"/>
              <a:ext cx="1274367" cy="290385"/>
            </a:xfrm>
            <a:prstGeom prst="rect">
              <a:avLst/>
            </a:prstGeom>
            <a:noFill/>
          </p:spPr>
          <p:txBody>
            <a:bodyPr wrap="square" rtlCol="0">
              <a:spAutoFit/>
            </a:bodyPr>
            <a:lstStyle/>
            <a:p>
              <a:r>
                <a:rPr lang="en-US" sz="1400" dirty="0"/>
                <a:t>A) </a:t>
              </a:r>
              <a:r>
                <a:rPr lang="el-GR" sz="1400" dirty="0"/>
                <a:t>π′(</a:t>
              </a:r>
              <a:r>
                <a:rPr lang="en-US" sz="1400" dirty="0" err="1"/>
                <a:t>a|s</a:t>
              </a:r>
              <a:r>
                <a:rPr lang="en-US" sz="1400" dirty="0"/>
                <a:t>) =</a:t>
              </a:r>
            </a:p>
          </p:txBody>
        </p:sp>
        <p:sp>
          <p:nvSpPr>
            <p:cNvPr id="7" name="Rectangle 6"/>
            <p:cNvSpPr/>
            <p:nvPr/>
          </p:nvSpPr>
          <p:spPr>
            <a:xfrm>
              <a:off x="1765300" y="1528236"/>
              <a:ext cx="1901825" cy="762830"/>
            </a:xfrm>
            <a:prstGeom prst="rect">
              <a:avLst/>
            </a:prstGeom>
          </p:spPr>
          <p:txBody>
            <a:bodyPr wrap="square">
              <a:spAutoFit/>
            </a:bodyPr>
            <a:lstStyle/>
            <a:p>
              <a:pPr algn="ctr"/>
              <a:r>
                <a:rPr lang="en-US" sz="1400" dirty="0"/>
                <a:t>0.85             a=Right</a:t>
              </a:r>
            </a:p>
            <a:p>
              <a:pPr algn="ctr"/>
              <a:r>
                <a:rPr lang="en-US" sz="1400" dirty="0"/>
                <a:t>0.05  </a:t>
              </a:r>
              <a:r>
                <a:rPr lang="en-US" sz="1400" dirty="0" err="1"/>
                <a:t>Left,Up,Down</a:t>
              </a:r>
              <a:endParaRPr lang="en-US" sz="1400" dirty="0"/>
            </a:p>
          </p:txBody>
        </p:sp>
        <p:sp>
          <p:nvSpPr>
            <p:cNvPr id="8" name="Left Brace 7"/>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7" name="Right Brace 16"/>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3" name="Group 32"/>
          <p:cNvGrpSpPr/>
          <p:nvPr/>
        </p:nvGrpSpPr>
        <p:grpSpPr>
          <a:xfrm>
            <a:off x="684302" y="2048049"/>
            <a:ext cx="3570197" cy="562478"/>
            <a:chOff x="490933" y="1471000"/>
            <a:chExt cx="3257154" cy="820066"/>
          </a:xfrm>
        </p:grpSpPr>
        <p:sp>
          <p:nvSpPr>
            <p:cNvPr id="34" name="TextBox 33"/>
            <p:cNvSpPr txBox="1"/>
            <p:nvPr/>
          </p:nvSpPr>
          <p:spPr>
            <a:xfrm>
              <a:off x="490933" y="1645055"/>
              <a:ext cx="1274367" cy="448724"/>
            </a:xfrm>
            <a:prstGeom prst="rect">
              <a:avLst/>
            </a:prstGeom>
            <a:noFill/>
          </p:spPr>
          <p:txBody>
            <a:bodyPr wrap="square" rtlCol="0">
              <a:spAutoFit/>
            </a:bodyPr>
            <a:lstStyle/>
            <a:p>
              <a:r>
                <a:rPr lang="en-US" sz="1400" b="1" dirty="0">
                  <a:solidFill>
                    <a:srgbClr val="F5333F"/>
                  </a:solidFill>
                </a:rPr>
                <a:t>B) </a:t>
              </a:r>
              <a:r>
                <a:rPr lang="el-GR" sz="1400" b="1" dirty="0">
                  <a:solidFill>
                    <a:srgbClr val="F5333F"/>
                  </a:solidFill>
                </a:rPr>
                <a:t>π′(</a:t>
              </a:r>
              <a:r>
                <a:rPr lang="en-US" sz="1400" b="1" dirty="0" err="1">
                  <a:solidFill>
                    <a:srgbClr val="F5333F"/>
                  </a:solidFill>
                </a:rPr>
                <a:t>a|s</a:t>
              </a:r>
              <a:r>
                <a:rPr lang="en-US" sz="1400" b="1" dirty="0">
                  <a:solidFill>
                    <a:srgbClr val="F5333F"/>
                  </a:solidFill>
                </a:rPr>
                <a:t>) =</a:t>
              </a:r>
            </a:p>
          </p:txBody>
        </p:sp>
        <p:sp>
          <p:nvSpPr>
            <p:cNvPr id="35" name="Rectangle 34"/>
            <p:cNvSpPr/>
            <p:nvPr/>
          </p:nvSpPr>
          <p:spPr>
            <a:xfrm>
              <a:off x="1765300" y="1528236"/>
              <a:ext cx="1901825" cy="762830"/>
            </a:xfrm>
            <a:prstGeom prst="rect">
              <a:avLst/>
            </a:prstGeom>
          </p:spPr>
          <p:txBody>
            <a:bodyPr wrap="square">
              <a:spAutoFit/>
            </a:bodyPr>
            <a:lstStyle/>
            <a:p>
              <a:pPr algn="ctr"/>
              <a:r>
                <a:rPr lang="en-US" sz="1400" b="1" dirty="0">
                  <a:solidFill>
                    <a:srgbClr val="F5333F"/>
                  </a:solidFill>
                </a:rPr>
                <a:t>0.85                 a=UP</a:t>
              </a:r>
            </a:p>
            <a:p>
              <a:pPr algn="ctr"/>
              <a:r>
                <a:rPr lang="en-US" sz="1400" b="1" dirty="0">
                  <a:solidFill>
                    <a:srgbClr val="F5333F"/>
                  </a:solidFill>
                </a:rPr>
                <a:t>0.05  </a:t>
              </a:r>
              <a:r>
                <a:rPr lang="en-US" sz="1400" b="1" dirty="0" err="1">
                  <a:solidFill>
                    <a:srgbClr val="F5333F"/>
                  </a:solidFill>
                </a:rPr>
                <a:t>Left,Up,Down</a:t>
              </a:r>
              <a:endParaRPr lang="en-US" sz="1400" b="1" dirty="0">
                <a:solidFill>
                  <a:srgbClr val="F5333F"/>
                </a:solidFill>
              </a:endParaRPr>
            </a:p>
          </p:txBody>
        </p:sp>
        <p:sp>
          <p:nvSpPr>
            <p:cNvPr id="36" name="Left Brace 35"/>
            <p:cNvSpPr/>
            <p:nvPr/>
          </p:nvSpPr>
          <p:spPr>
            <a:xfrm>
              <a:off x="1763315" y="1471001"/>
              <a:ext cx="108745" cy="75123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a:solidFill>
                  <a:srgbClr val="F5333F"/>
                </a:solidFill>
              </a:endParaRPr>
            </a:p>
          </p:txBody>
        </p:sp>
        <p:sp>
          <p:nvSpPr>
            <p:cNvPr id="37" name="Right Brace 36"/>
            <p:cNvSpPr/>
            <p:nvPr/>
          </p:nvSpPr>
          <p:spPr>
            <a:xfrm>
              <a:off x="3667126" y="1471000"/>
              <a:ext cx="80961" cy="75123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a:solidFill>
                  <a:srgbClr val="F5333F"/>
                </a:solidFill>
              </a:endParaRPr>
            </a:p>
          </p:txBody>
        </p:sp>
      </p:grpSp>
      <p:grpSp>
        <p:nvGrpSpPr>
          <p:cNvPr id="38" name="Group 37"/>
          <p:cNvGrpSpPr/>
          <p:nvPr/>
        </p:nvGrpSpPr>
        <p:grpSpPr>
          <a:xfrm>
            <a:off x="684302" y="2671596"/>
            <a:ext cx="3570197" cy="562478"/>
            <a:chOff x="490933" y="1471000"/>
            <a:chExt cx="3257154" cy="820066"/>
          </a:xfrm>
        </p:grpSpPr>
        <p:sp>
          <p:nvSpPr>
            <p:cNvPr id="39" name="TextBox 38"/>
            <p:cNvSpPr txBox="1"/>
            <p:nvPr/>
          </p:nvSpPr>
          <p:spPr>
            <a:xfrm>
              <a:off x="490933" y="1645055"/>
              <a:ext cx="1274367" cy="448724"/>
            </a:xfrm>
            <a:prstGeom prst="rect">
              <a:avLst/>
            </a:prstGeom>
            <a:noFill/>
          </p:spPr>
          <p:txBody>
            <a:bodyPr wrap="square" rtlCol="0">
              <a:spAutoFit/>
            </a:bodyPr>
            <a:lstStyle/>
            <a:p>
              <a:r>
                <a:rPr lang="en-US" sz="1400" dirty="0"/>
                <a:t>C) </a:t>
              </a:r>
              <a:r>
                <a:rPr lang="el-GR" sz="1400" dirty="0"/>
                <a:t>π′(</a:t>
              </a:r>
              <a:r>
                <a:rPr lang="en-US" sz="1400" dirty="0" err="1"/>
                <a:t>a|s</a:t>
              </a:r>
              <a:r>
                <a:rPr lang="en-US" sz="1400" dirty="0"/>
                <a:t>) =</a:t>
              </a:r>
            </a:p>
          </p:txBody>
        </p:sp>
        <p:sp>
          <p:nvSpPr>
            <p:cNvPr id="40" name="Rectangle 39"/>
            <p:cNvSpPr/>
            <p:nvPr/>
          </p:nvSpPr>
          <p:spPr>
            <a:xfrm>
              <a:off x="1765300" y="1528236"/>
              <a:ext cx="1901825" cy="762830"/>
            </a:xfrm>
            <a:prstGeom prst="rect">
              <a:avLst/>
            </a:prstGeom>
          </p:spPr>
          <p:txBody>
            <a:bodyPr wrap="square">
              <a:spAutoFit/>
            </a:bodyPr>
            <a:lstStyle/>
            <a:p>
              <a:pPr algn="ctr"/>
              <a:r>
                <a:rPr lang="en-US" sz="1400" dirty="0"/>
                <a:t>0.75                 a=UP</a:t>
              </a:r>
            </a:p>
            <a:p>
              <a:pPr algn="ctr"/>
              <a:r>
                <a:rPr lang="en-US" sz="1400" dirty="0"/>
                <a:t>0.05  </a:t>
              </a:r>
              <a:r>
                <a:rPr lang="en-US" sz="1400" dirty="0" err="1"/>
                <a:t>Left,Up,Down</a:t>
              </a:r>
              <a:endParaRPr lang="en-US" sz="1400" dirty="0"/>
            </a:p>
          </p:txBody>
        </p:sp>
        <p:sp>
          <p:nvSpPr>
            <p:cNvPr id="41" name="Left Brace 40"/>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2" name="Right Brace 41"/>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spTree>
    <p:extLst>
      <p:ext uri="{BB962C8B-B14F-4D97-AF65-F5344CB8AC3E}">
        <p14:creationId xmlns:p14="http://schemas.microsoft.com/office/powerpoint/2010/main" val="39403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99E82BF-B022-41AC-B2B7-65665FE8D144}"/>
              </a:ext>
            </a:extLst>
          </p:cNvPr>
          <p:cNvPicPr>
            <a:picLocks noChangeAspect="1"/>
          </p:cNvPicPr>
          <p:nvPr/>
        </p:nvPicPr>
        <p:blipFill>
          <a:blip r:embed="rId2"/>
          <a:stretch>
            <a:fillRect/>
          </a:stretch>
        </p:blipFill>
        <p:spPr>
          <a:xfrm>
            <a:off x="1560668" y="785072"/>
            <a:ext cx="5823284" cy="1744119"/>
          </a:xfrm>
          <a:prstGeom prst="rect">
            <a:avLst/>
          </a:prstGeom>
        </p:spPr>
      </p:pic>
      <p:sp>
        <p:nvSpPr>
          <p:cNvPr id="2" name="Date Placeholder 1"/>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21</a:t>
            </a:fld>
            <a:endParaRPr lang="en-IN"/>
          </a:p>
        </p:txBody>
      </p:sp>
      <p:sp>
        <p:nvSpPr>
          <p:cNvPr id="5" name="Title 4"/>
          <p:cNvSpPr>
            <a:spLocks noGrp="1"/>
          </p:cNvSpPr>
          <p:nvPr>
            <p:ph type="title"/>
          </p:nvPr>
        </p:nvSpPr>
        <p:spPr>
          <a:xfrm>
            <a:off x="316679" y="121966"/>
            <a:ext cx="5971105" cy="382564"/>
          </a:xfrm>
        </p:spPr>
        <p:txBody>
          <a:bodyPr/>
          <a:lstStyle/>
          <a:p>
            <a:r>
              <a:rPr lang="en-US" b="1" dirty="0"/>
              <a:t>Temporal Difference</a:t>
            </a:r>
            <a:endParaRPr lang="en-US" dirty="0"/>
          </a:p>
        </p:txBody>
      </p:sp>
      <p:sp>
        <p:nvSpPr>
          <p:cNvPr id="6" name="Rectangle 5"/>
          <p:cNvSpPr/>
          <p:nvPr/>
        </p:nvSpPr>
        <p:spPr>
          <a:xfrm>
            <a:off x="628650" y="2387601"/>
            <a:ext cx="7886700" cy="1774332"/>
          </a:xfrm>
          <a:prstGeom prst="rect">
            <a:avLst/>
          </a:prstGeom>
        </p:spPr>
        <p:txBody>
          <a:bodyPr wrap="square">
            <a:spAutoFit/>
          </a:bodyPr>
          <a:lstStyle/>
          <a:p>
            <a:pPr>
              <a:lnSpc>
                <a:spcPct val="107000"/>
              </a:lnSpc>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Similar to Monte-Carlo, </a:t>
            </a:r>
            <a:r>
              <a:rPr lang="en-US" sz="105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Temporal Difference (TD)</a:t>
            </a: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methods also learn directly from experience without an explicit model of the environment.</a:t>
            </a:r>
          </a:p>
          <a:p>
            <a:pPr>
              <a:lnSpc>
                <a:spcPct val="107000"/>
              </a:lnSpc>
            </a:pPr>
            <a:endPar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The major difference between these two methods is:</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1200"/>
              </a:spcBef>
              <a:spcAft>
                <a:spcPts val="0"/>
              </a:spcAft>
              <a:buSzPts val="1000"/>
              <a:buFont typeface="Symbol" panose="05050102010706020507" pitchFamily="18" charset="2"/>
              <a:buChar char=""/>
              <a:tabLst>
                <a:tab pos="457200" algn="l"/>
              </a:tabLst>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Monte Carlo methods, you need to wait until the end of the episode and then update the q-value</a:t>
            </a:r>
          </a:p>
          <a:p>
            <a:pPr marL="342900" marR="0" lvl="0" indent="-342900" fontAlgn="base">
              <a:lnSpc>
                <a:spcPct val="107000"/>
              </a:lnSpc>
              <a:spcBef>
                <a:spcPts val="1200"/>
              </a:spcBef>
              <a:spcAft>
                <a:spcPts val="0"/>
              </a:spcAft>
              <a:buSzPts val="1000"/>
              <a:buFont typeface="Symbol" panose="05050102010706020507" pitchFamily="18" charset="2"/>
              <a:buChar char=""/>
              <a:tabLst>
                <a:tab pos="457200" algn="l"/>
              </a:tabLst>
            </a:pPr>
            <a:endParaRPr lang="en-US" sz="105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1200"/>
              </a:spcAft>
              <a:buSzPts val="1000"/>
              <a:buFont typeface="Symbol" panose="05050102010706020507" pitchFamily="18" charset="2"/>
              <a:buChar char=""/>
              <a:tabLst>
                <a:tab pos="457200" algn="l"/>
              </a:tabLst>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TD methods, you can update the value after every few time steps. This update mechanism is often advantageous since it gives the agent early signals if some of the eventual states are disastrous, and so the agent avoids that path altogether.</a:t>
            </a:r>
            <a:endParaRPr lang="en-US" sz="105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2481516" y="4275340"/>
            <a:ext cx="4399760" cy="273844"/>
          </a:xfrm>
          <a:prstGeom prst="rect">
            <a:avLst/>
          </a:prstGeom>
        </p:spPr>
      </p:pic>
    </p:spTree>
    <p:extLst>
      <p:ext uri="{BB962C8B-B14F-4D97-AF65-F5344CB8AC3E}">
        <p14:creationId xmlns:p14="http://schemas.microsoft.com/office/powerpoint/2010/main" val="3043871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22</a:t>
            </a:fld>
            <a:endParaRPr lang="en-IN"/>
          </a:p>
        </p:txBody>
      </p:sp>
      <p:sp>
        <p:nvSpPr>
          <p:cNvPr id="5" name="Title 4"/>
          <p:cNvSpPr>
            <a:spLocks noGrp="1"/>
          </p:cNvSpPr>
          <p:nvPr>
            <p:ph type="title"/>
          </p:nvPr>
        </p:nvSpPr>
        <p:spPr>
          <a:xfrm>
            <a:off x="316679" y="121966"/>
            <a:ext cx="6288426" cy="382564"/>
          </a:xfrm>
        </p:spPr>
        <p:txBody>
          <a:bodyPr/>
          <a:lstStyle/>
          <a:p>
            <a:r>
              <a:rPr lang="en-US" b="1" dirty="0"/>
              <a:t>Q-Learning</a:t>
            </a:r>
            <a:endParaRPr lang="en-US" dirty="0"/>
          </a:p>
        </p:txBody>
      </p:sp>
      <p:sp>
        <p:nvSpPr>
          <p:cNvPr id="6" name="Rectangle 5"/>
          <p:cNvSpPr/>
          <p:nvPr/>
        </p:nvSpPr>
        <p:spPr>
          <a:xfrm>
            <a:off x="484812" y="799376"/>
            <a:ext cx="8030538" cy="923330"/>
          </a:xfrm>
          <a:prstGeom prst="rect">
            <a:avLst/>
          </a:prstGeom>
        </p:spPr>
        <p:txBody>
          <a:bodyPr wrap="square">
            <a:spAutoFit/>
          </a:bodyPr>
          <a:lstStyle/>
          <a:p>
            <a:r>
              <a:rPr lang="en-US" dirty="0">
                <a:solidFill>
                  <a:srgbClr val="333333"/>
                </a:solidFill>
                <a:latin typeface="Merriweather"/>
              </a:rPr>
              <a:t>In Q-learning, you do </a:t>
            </a:r>
            <a:r>
              <a:rPr lang="en-US" b="1" dirty="0">
                <a:solidFill>
                  <a:srgbClr val="333333"/>
                </a:solidFill>
                <a:latin typeface="Merriweather"/>
              </a:rPr>
              <a:t>max-update</a:t>
            </a:r>
            <a:r>
              <a:rPr lang="en-US" dirty="0">
                <a:solidFill>
                  <a:srgbClr val="333333"/>
                </a:solidFill>
                <a:latin typeface="Merriweather"/>
              </a:rPr>
              <a:t>. After taking action </a:t>
            </a:r>
            <a:r>
              <a:rPr lang="en-US" dirty="0">
                <a:solidFill>
                  <a:srgbClr val="333333"/>
                </a:solidFill>
                <a:latin typeface="MJXc-TeX-math-I"/>
              </a:rPr>
              <a:t>a</a:t>
            </a:r>
            <a:r>
              <a:rPr lang="en-US" dirty="0">
                <a:solidFill>
                  <a:srgbClr val="333333"/>
                </a:solidFill>
                <a:latin typeface="Merriweather"/>
              </a:rPr>
              <a:t> from state s, you get an immediate reward of </a:t>
            </a:r>
            <a:r>
              <a:rPr lang="en-US" dirty="0">
                <a:solidFill>
                  <a:srgbClr val="333333"/>
                </a:solidFill>
                <a:latin typeface="MJXc-TeX-math-I"/>
              </a:rPr>
              <a:t>r</a:t>
            </a:r>
            <a:r>
              <a:rPr lang="en-US" dirty="0">
                <a:solidFill>
                  <a:srgbClr val="333333"/>
                </a:solidFill>
                <a:latin typeface="Merriweather"/>
              </a:rPr>
              <a:t> and land in a new state </a:t>
            </a:r>
            <a:r>
              <a:rPr lang="en-US" dirty="0">
                <a:solidFill>
                  <a:srgbClr val="333333"/>
                </a:solidFill>
                <a:latin typeface="MJXc-TeX-math-I"/>
              </a:rPr>
              <a:t>s</a:t>
            </a:r>
            <a:r>
              <a:rPr lang="en-US" dirty="0">
                <a:solidFill>
                  <a:srgbClr val="333333"/>
                </a:solidFill>
                <a:latin typeface="MJXc-TeX-main-R"/>
              </a:rPr>
              <a:t>′</a:t>
            </a:r>
            <a:r>
              <a:rPr lang="en-US" dirty="0">
                <a:solidFill>
                  <a:srgbClr val="333333"/>
                </a:solidFill>
                <a:latin typeface="Merriweather"/>
              </a:rPr>
              <a:t>. From </a:t>
            </a:r>
            <a:r>
              <a:rPr lang="en-US" dirty="0">
                <a:solidFill>
                  <a:srgbClr val="333333"/>
                </a:solidFill>
                <a:latin typeface="MJXc-TeX-math-I"/>
              </a:rPr>
              <a:t>s</a:t>
            </a:r>
            <a:r>
              <a:rPr lang="en-US" dirty="0">
                <a:solidFill>
                  <a:srgbClr val="333333"/>
                </a:solidFill>
                <a:latin typeface="MJXc-TeX-main-R"/>
              </a:rPr>
              <a:t>′</a:t>
            </a:r>
            <a:r>
              <a:rPr lang="en-US" dirty="0">
                <a:solidFill>
                  <a:srgbClr val="333333"/>
                </a:solidFill>
                <a:latin typeface="Merriweather"/>
              </a:rPr>
              <a:t>, you take the most greedy action, i.e., the action with the highest q-value.</a:t>
            </a:r>
            <a:endParaRPr lang="en-US" dirty="0"/>
          </a:p>
        </p:txBody>
      </p:sp>
      <p:pic>
        <p:nvPicPr>
          <p:cNvPr id="7" name="Picture 6"/>
          <p:cNvPicPr>
            <a:picLocks noChangeAspect="1"/>
          </p:cNvPicPr>
          <p:nvPr/>
        </p:nvPicPr>
        <p:blipFill>
          <a:blip r:embed="rId2"/>
          <a:stretch>
            <a:fillRect/>
          </a:stretch>
        </p:blipFill>
        <p:spPr>
          <a:xfrm>
            <a:off x="2395055" y="1959435"/>
            <a:ext cx="4210050" cy="371475"/>
          </a:xfrm>
          <a:prstGeom prst="rect">
            <a:avLst/>
          </a:prstGeom>
        </p:spPr>
      </p:pic>
      <p:pic>
        <p:nvPicPr>
          <p:cNvPr id="8" name="Picture 7"/>
          <p:cNvPicPr>
            <a:picLocks noChangeAspect="1"/>
          </p:cNvPicPr>
          <p:nvPr/>
        </p:nvPicPr>
        <p:blipFill>
          <a:blip r:embed="rId3"/>
          <a:stretch>
            <a:fillRect/>
          </a:stretch>
        </p:blipFill>
        <p:spPr>
          <a:xfrm>
            <a:off x="2075968" y="2763274"/>
            <a:ext cx="4848225" cy="1571625"/>
          </a:xfrm>
          <a:prstGeom prst="rect">
            <a:avLst/>
          </a:prstGeom>
        </p:spPr>
      </p:pic>
    </p:spTree>
    <p:extLst>
      <p:ext uri="{BB962C8B-B14F-4D97-AF65-F5344CB8AC3E}">
        <p14:creationId xmlns:p14="http://schemas.microsoft.com/office/powerpoint/2010/main" val="1161953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xmlns=""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510797" y="1077156"/>
            <a:ext cx="8122404" cy="646331"/>
          </a:xfrm>
          <a:prstGeom prst="rect">
            <a:avLst/>
          </a:prstGeom>
          <a:noFill/>
        </p:spPr>
        <p:txBody>
          <a:bodyPr wrap="square" rtlCol="0">
            <a:spAutoFit/>
          </a:bodyPr>
          <a:lstStyle/>
          <a:p>
            <a:r>
              <a:rPr lang="en-US" dirty="0"/>
              <a:t>Given the previous Q and values and the Reward matrix R calculate the  updated Q(1,5) given Gamma=0.8 and alpha =1</a:t>
            </a:r>
          </a:p>
        </p:txBody>
      </p:sp>
      <p:pic>
        <p:nvPicPr>
          <p:cNvPr id="12290" name="Picture 2" descr="http://mnemstudio.org/ai/path/images/q_matrix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707281"/>
            <a:ext cx="1995097" cy="155564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mnemstudio.org/ai/path/images/r_matrix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7449" y="1723487"/>
            <a:ext cx="2283201" cy="15171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8175" y="2222500"/>
            <a:ext cx="2417824" cy="1200329"/>
          </a:xfrm>
          <a:prstGeom prst="rect">
            <a:avLst/>
          </a:prstGeom>
          <a:noFill/>
        </p:spPr>
        <p:txBody>
          <a:bodyPr wrap="square" rtlCol="0">
            <a:spAutoFit/>
          </a:bodyPr>
          <a:lstStyle/>
          <a:p>
            <a:r>
              <a:rPr lang="en-US" dirty="0"/>
              <a:t>A) 100</a:t>
            </a:r>
          </a:p>
          <a:p>
            <a:r>
              <a:rPr lang="en-US" dirty="0"/>
              <a:t>B) 80</a:t>
            </a:r>
          </a:p>
          <a:p>
            <a:r>
              <a:rPr lang="en-US" dirty="0"/>
              <a:t>C) 0</a:t>
            </a:r>
          </a:p>
          <a:p>
            <a:r>
              <a:rPr lang="en-US" dirty="0"/>
              <a:t>D) -1</a:t>
            </a:r>
          </a:p>
        </p:txBody>
      </p:sp>
    </p:spTree>
    <p:extLst>
      <p:ext uri="{BB962C8B-B14F-4D97-AF65-F5344CB8AC3E}">
        <p14:creationId xmlns:p14="http://schemas.microsoft.com/office/powerpoint/2010/main" val="2944036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24</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xmlns=""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510797" y="1077156"/>
            <a:ext cx="8122404" cy="646331"/>
          </a:xfrm>
          <a:prstGeom prst="rect">
            <a:avLst/>
          </a:prstGeom>
          <a:noFill/>
        </p:spPr>
        <p:txBody>
          <a:bodyPr wrap="square" rtlCol="0">
            <a:spAutoFit/>
          </a:bodyPr>
          <a:lstStyle/>
          <a:p>
            <a:r>
              <a:rPr lang="en-US" dirty="0"/>
              <a:t>Given the previous Q and values and the Reward matrix R calculate the  updated Q(1,5) given Gamma=0.8 and alpha =1</a:t>
            </a:r>
          </a:p>
        </p:txBody>
      </p:sp>
      <p:pic>
        <p:nvPicPr>
          <p:cNvPr id="12290" name="Picture 2" descr="http://mnemstudio.org/ai/path/images/q_matrix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707281"/>
            <a:ext cx="1995097" cy="155564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mnemstudio.org/ai/path/images/r_matrix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7449" y="1723487"/>
            <a:ext cx="2283201" cy="15171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8175" y="2222500"/>
            <a:ext cx="2417824" cy="1200329"/>
          </a:xfrm>
          <a:prstGeom prst="rect">
            <a:avLst/>
          </a:prstGeom>
          <a:noFill/>
        </p:spPr>
        <p:txBody>
          <a:bodyPr wrap="square" rtlCol="0">
            <a:spAutoFit/>
          </a:bodyPr>
          <a:lstStyle/>
          <a:p>
            <a:r>
              <a:rPr lang="en-US" b="1" dirty="0">
                <a:solidFill>
                  <a:srgbClr val="E72D40"/>
                </a:solidFill>
              </a:rPr>
              <a:t>A) 100</a:t>
            </a:r>
          </a:p>
          <a:p>
            <a:r>
              <a:rPr lang="en-US" dirty="0"/>
              <a:t>B) 80</a:t>
            </a:r>
          </a:p>
          <a:p>
            <a:r>
              <a:rPr lang="en-US" dirty="0"/>
              <a:t>C) 0</a:t>
            </a:r>
          </a:p>
          <a:p>
            <a:r>
              <a:rPr lang="en-US" dirty="0"/>
              <a:t>D) -1</a:t>
            </a:r>
          </a:p>
        </p:txBody>
      </p:sp>
      <p:pic>
        <p:nvPicPr>
          <p:cNvPr id="17" name="Picture 16"/>
          <p:cNvPicPr>
            <a:picLocks noChangeAspect="1"/>
          </p:cNvPicPr>
          <p:nvPr/>
        </p:nvPicPr>
        <p:blipFill>
          <a:blip r:embed="rId8"/>
          <a:stretch>
            <a:fillRect/>
          </a:stretch>
        </p:blipFill>
        <p:spPr>
          <a:xfrm>
            <a:off x="2466974" y="3859270"/>
            <a:ext cx="4210050" cy="371475"/>
          </a:xfrm>
          <a:prstGeom prst="rect">
            <a:avLst/>
          </a:prstGeom>
        </p:spPr>
      </p:pic>
    </p:spTree>
    <p:extLst>
      <p:ext uri="{BB962C8B-B14F-4D97-AF65-F5344CB8AC3E}">
        <p14:creationId xmlns:p14="http://schemas.microsoft.com/office/powerpoint/2010/main" val="2025150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4E25845-7AE2-4F1E-A765-95EC643F331A}"/>
              </a:ext>
            </a:extLst>
          </p:cNvPr>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a:extLst>
              <a:ext uri="{FF2B5EF4-FFF2-40B4-BE49-F238E27FC236}">
                <a16:creationId xmlns:a16="http://schemas.microsoft.com/office/drawing/2014/main" xmlns="" id="{4E6541C2-921C-4589-8B30-0DA9128C0E06}"/>
              </a:ext>
            </a:extLst>
          </p:cNvPr>
          <p:cNvSpPr>
            <a:spLocks noGrp="1"/>
          </p:cNvSpPr>
          <p:nvPr>
            <p:ph type="sldNum" sz="quarter" idx="12"/>
          </p:nvPr>
        </p:nvSpPr>
        <p:spPr/>
        <p:txBody>
          <a:bodyPr/>
          <a:lstStyle/>
          <a:p>
            <a:fld id="{273EEA2F-D825-49D3-9C25-497F06EFD3F7}" type="slidenum">
              <a:rPr lang="en-IN" smtClean="0"/>
              <a:t>25</a:t>
            </a:fld>
            <a:endParaRPr lang="en-IN" dirty="0"/>
          </a:p>
        </p:txBody>
      </p:sp>
      <p:sp>
        <p:nvSpPr>
          <p:cNvPr id="5" name="Title 4">
            <a:extLst>
              <a:ext uri="{FF2B5EF4-FFF2-40B4-BE49-F238E27FC236}">
                <a16:creationId xmlns:a16="http://schemas.microsoft.com/office/drawing/2014/main" xmlns="" id="{D8DC5A33-E265-484B-A20F-8B124789E95E}"/>
              </a:ext>
            </a:extLst>
          </p:cNvPr>
          <p:cNvSpPr>
            <a:spLocks noGrp="1"/>
          </p:cNvSpPr>
          <p:nvPr>
            <p:ph type="title"/>
          </p:nvPr>
        </p:nvSpPr>
        <p:spPr/>
        <p:txBody>
          <a:bodyPr/>
          <a:lstStyle/>
          <a:p>
            <a:r>
              <a:rPr lang="en-US" dirty="0"/>
              <a:t>Why Deep Q - Learning </a:t>
            </a:r>
            <a:endParaRPr lang="en-IN" dirty="0"/>
          </a:p>
        </p:txBody>
      </p:sp>
      <p:sp>
        <p:nvSpPr>
          <p:cNvPr id="6" name="Rectangle 5">
            <a:extLst>
              <a:ext uri="{FF2B5EF4-FFF2-40B4-BE49-F238E27FC236}">
                <a16:creationId xmlns:a16="http://schemas.microsoft.com/office/drawing/2014/main" xmlns="" id="{FB4E7990-2CD0-4E83-9253-4C4F4A66950C}"/>
              </a:ext>
            </a:extLst>
          </p:cNvPr>
          <p:cNvSpPr/>
          <p:nvPr/>
        </p:nvSpPr>
        <p:spPr>
          <a:xfrm>
            <a:off x="446568" y="866181"/>
            <a:ext cx="8250864" cy="3785652"/>
          </a:xfrm>
          <a:prstGeom prst="rect">
            <a:avLst/>
          </a:prstGeom>
        </p:spPr>
        <p:txBody>
          <a:bodyPr wrap="square">
            <a:spAutoFit/>
          </a:bodyPr>
          <a:lstStyle/>
          <a:p>
            <a:r>
              <a:rPr lang="en-US" sz="1600" dirty="0">
                <a:solidFill>
                  <a:srgbClr val="595858"/>
                </a:solidFill>
                <a:latin typeface="roboto" panose="02000000000000000000" pitchFamily="2" charset="0"/>
              </a:rPr>
              <a:t>Q-learning is a simple yet quite powerful algorithm to create a good agent. This helps the agent figure out exactly which action to perform.</a:t>
            </a:r>
          </a:p>
          <a:p>
            <a:endParaRPr lang="en-US" sz="1600" dirty="0">
              <a:solidFill>
                <a:srgbClr val="595858"/>
              </a:solidFill>
              <a:latin typeface="roboto" panose="02000000000000000000" pitchFamily="2" charset="0"/>
            </a:endParaRPr>
          </a:p>
          <a:p>
            <a:pPr marL="285750" indent="-285750">
              <a:buFont typeface="Arial" panose="020B0604020202020204" pitchFamily="34" charset="0"/>
              <a:buChar char="•"/>
            </a:pPr>
            <a:r>
              <a:rPr lang="en-US" sz="1600" dirty="0">
                <a:solidFill>
                  <a:srgbClr val="00B050"/>
                </a:solidFill>
                <a:latin typeface="roboto" panose="02000000000000000000" pitchFamily="2" charset="0"/>
              </a:rPr>
              <a:t>But what if this Q-table is too long? Things will quickly get out of control!</a:t>
            </a:r>
          </a:p>
          <a:p>
            <a:pPr marL="285750" indent="-285750">
              <a:buFont typeface="Arial" panose="020B0604020202020204" pitchFamily="34" charset="0"/>
              <a:buChar char="•"/>
            </a:pPr>
            <a:r>
              <a:rPr lang="en-US" sz="1600" dirty="0">
                <a:solidFill>
                  <a:srgbClr val="00B050"/>
                </a:solidFill>
                <a:latin typeface="roboto" panose="02000000000000000000" pitchFamily="2" charset="0"/>
              </a:rPr>
              <a:t>And what about the new states?</a:t>
            </a:r>
          </a:p>
          <a:p>
            <a:endParaRPr lang="en-US" sz="1600" dirty="0">
              <a:solidFill>
                <a:srgbClr val="595858"/>
              </a:solidFill>
              <a:latin typeface="roboto" panose="02000000000000000000" pitchFamily="2" charset="0"/>
            </a:endParaRPr>
          </a:p>
          <a:p>
            <a:r>
              <a:rPr lang="en-US" sz="1600" dirty="0">
                <a:solidFill>
                  <a:srgbClr val="595858"/>
                </a:solidFill>
                <a:latin typeface="roboto" panose="02000000000000000000" pitchFamily="2" charset="0"/>
              </a:rPr>
              <a:t>This presents two problems:</a:t>
            </a:r>
          </a:p>
          <a:p>
            <a:r>
              <a:rPr lang="en-US" sz="1600" dirty="0">
                <a:solidFill>
                  <a:srgbClr val="FF0000"/>
                </a:solidFill>
                <a:latin typeface="roboto" panose="02000000000000000000" pitchFamily="2" charset="0"/>
              </a:rPr>
              <a:t>First, </a:t>
            </a:r>
            <a:r>
              <a:rPr lang="en-US" sz="1600" dirty="0">
                <a:solidFill>
                  <a:srgbClr val="595858"/>
                </a:solidFill>
                <a:latin typeface="roboto" panose="02000000000000000000" pitchFamily="2" charset="0"/>
              </a:rPr>
              <a:t>the amount of memory required to save and update that table would increase as the number of states increases</a:t>
            </a:r>
          </a:p>
          <a:p>
            <a:endParaRPr lang="en-US" sz="1600" dirty="0">
              <a:solidFill>
                <a:srgbClr val="595858"/>
              </a:solidFill>
              <a:latin typeface="roboto" panose="02000000000000000000" pitchFamily="2" charset="0"/>
            </a:endParaRPr>
          </a:p>
          <a:p>
            <a:r>
              <a:rPr lang="en-US" sz="1600" dirty="0">
                <a:solidFill>
                  <a:srgbClr val="FF0000"/>
                </a:solidFill>
                <a:latin typeface="roboto" panose="02000000000000000000" pitchFamily="2" charset="0"/>
              </a:rPr>
              <a:t>Second, </a:t>
            </a:r>
            <a:r>
              <a:rPr lang="en-US" sz="1600" dirty="0">
                <a:solidFill>
                  <a:srgbClr val="595858"/>
                </a:solidFill>
                <a:latin typeface="roboto" panose="02000000000000000000" pitchFamily="2" charset="0"/>
              </a:rPr>
              <a:t>the amount of time required to explore each state to create the required Q-table would be unrealistic</a:t>
            </a:r>
          </a:p>
          <a:p>
            <a:endParaRPr lang="en-US" sz="1600" dirty="0">
              <a:solidFill>
                <a:srgbClr val="595858"/>
              </a:solidFill>
              <a:latin typeface="roboto" panose="02000000000000000000" pitchFamily="2" charset="0"/>
            </a:endParaRPr>
          </a:p>
          <a:p>
            <a:r>
              <a:rPr lang="en-US" sz="1600" dirty="0">
                <a:solidFill>
                  <a:srgbClr val="595858"/>
                </a:solidFill>
                <a:latin typeface="roboto" panose="02000000000000000000" pitchFamily="2" charset="0"/>
              </a:rPr>
              <a:t>So, what if we approximate these Q-values with machine learning models such as a neural network? Well, this was the idea behind DeepMind’s algorithm </a:t>
            </a:r>
            <a:r>
              <a:rPr lang="en-US" sz="1600" dirty="0">
                <a:sym typeface="Wingdings" panose="05000000000000000000" pitchFamily="2" charset="2"/>
              </a:rPr>
              <a:t></a:t>
            </a:r>
            <a:endParaRPr lang="en-US" sz="1600" b="0" i="0" dirty="0">
              <a:effectLst/>
              <a:latin typeface="roboto" panose="02000000000000000000" pitchFamily="2" charset="0"/>
            </a:endParaRPr>
          </a:p>
        </p:txBody>
      </p:sp>
    </p:spTree>
    <p:extLst>
      <p:ext uri="{BB962C8B-B14F-4D97-AF65-F5344CB8AC3E}">
        <p14:creationId xmlns:p14="http://schemas.microsoft.com/office/powerpoint/2010/main" val="1773015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152E857-E5B3-49C2-9A85-6CE693E2910B}"/>
              </a:ext>
            </a:extLst>
          </p:cNvPr>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a:extLst>
              <a:ext uri="{FF2B5EF4-FFF2-40B4-BE49-F238E27FC236}">
                <a16:creationId xmlns:a16="http://schemas.microsoft.com/office/drawing/2014/main" xmlns="" id="{A53FAA66-6377-49B8-A834-5C0588EEB26C}"/>
              </a:ext>
            </a:extLst>
          </p:cNvPr>
          <p:cNvSpPr>
            <a:spLocks noGrp="1"/>
          </p:cNvSpPr>
          <p:nvPr>
            <p:ph type="sldNum" sz="quarter" idx="12"/>
          </p:nvPr>
        </p:nvSpPr>
        <p:spPr/>
        <p:txBody>
          <a:bodyPr/>
          <a:lstStyle/>
          <a:p>
            <a:fld id="{273EEA2F-D825-49D3-9C25-497F06EFD3F7}" type="slidenum">
              <a:rPr lang="en-IN" smtClean="0"/>
              <a:t>26</a:t>
            </a:fld>
            <a:endParaRPr lang="en-IN" dirty="0"/>
          </a:p>
        </p:txBody>
      </p:sp>
      <p:sp>
        <p:nvSpPr>
          <p:cNvPr id="5" name="Title 4">
            <a:extLst>
              <a:ext uri="{FF2B5EF4-FFF2-40B4-BE49-F238E27FC236}">
                <a16:creationId xmlns:a16="http://schemas.microsoft.com/office/drawing/2014/main" xmlns="" id="{120ACA53-C0B3-462B-B581-2EB425F003C9}"/>
              </a:ext>
            </a:extLst>
          </p:cNvPr>
          <p:cNvSpPr>
            <a:spLocks noGrp="1"/>
          </p:cNvSpPr>
          <p:nvPr>
            <p:ph type="title"/>
          </p:nvPr>
        </p:nvSpPr>
        <p:spPr>
          <a:xfrm>
            <a:off x="316680" y="121966"/>
            <a:ext cx="7009154" cy="382564"/>
          </a:xfrm>
        </p:spPr>
        <p:txBody>
          <a:bodyPr/>
          <a:lstStyle/>
          <a:p>
            <a:r>
              <a:rPr lang="en-US" b="1" dirty="0"/>
              <a:t>Challenges in Deep RL </a:t>
            </a:r>
            <a:endParaRPr lang="en-IN" dirty="0"/>
          </a:p>
        </p:txBody>
      </p:sp>
      <p:pic>
        <p:nvPicPr>
          <p:cNvPr id="1026" name="Picture 2" descr="deep q-learning">
            <a:extLst>
              <a:ext uri="{FF2B5EF4-FFF2-40B4-BE49-F238E27FC236}">
                <a16:creationId xmlns:a16="http://schemas.microsoft.com/office/drawing/2014/main" xmlns="" id="{96C36E02-091A-4AF2-AEF1-F0C47FBD32F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75" r="19003"/>
          <a:stretch/>
        </p:blipFill>
        <p:spPr bwMode="auto">
          <a:xfrm>
            <a:off x="628650" y="1206575"/>
            <a:ext cx="4444410" cy="27303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E7C7A841-9BC6-4A2B-9722-AFAB5A6E4298}"/>
              </a:ext>
            </a:extLst>
          </p:cNvPr>
          <p:cNvSpPr/>
          <p:nvPr/>
        </p:nvSpPr>
        <p:spPr>
          <a:xfrm>
            <a:off x="5073060" y="1129651"/>
            <a:ext cx="3900819" cy="3046988"/>
          </a:xfrm>
          <a:prstGeom prst="rect">
            <a:avLst/>
          </a:prstGeom>
        </p:spPr>
        <p:txBody>
          <a:bodyPr wrap="square">
            <a:spAutoFit/>
          </a:bodyPr>
          <a:lstStyle/>
          <a:p>
            <a:r>
              <a:rPr lang="en-US" sz="1600" dirty="0">
                <a:solidFill>
                  <a:srgbClr val="595858"/>
                </a:solidFill>
                <a:latin typeface="roboto" panose="02000000000000000000" pitchFamily="2" charset="0"/>
              </a:rPr>
              <a:t> The target is continuously changing with each iteration. </a:t>
            </a:r>
          </a:p>
          <a:p>
            <a:endParaRPr lang="en-US" sz="1600" dirty="0">
              <a:solidFill>
                <a:srgbClr val="595858"/>
              </a:solidFill>
              <a:latin typeface="roboto" panose="02000000000000000000" pitchFamily="2" charset="0"/>
            </a:endParaRPr>
          </a:p>
          <a:p>
            <a:r>
              <a:rPr lang="en-US" sz="1600" dirty="0"/>
              <a:t>We often depend on the policy or value functions in reinforcement learning to sample actions. However, this is frequently changing as we continuously learn what to explore. As we play out the game, we get to know more about the ground truth values of states and actions and hence, the output is also changing.</a:t>
            </a:r>
          </a:p>
          <a:p>
            <a:endParaRPr lang="en-IN" sz="1600" dirty="0"/>
          </a:p>
        </p:txBody>
      </p:sp>
    </p:spTree>
    <p:extLst>
      <p:ext uri="{BB962C8B-B14F-4D97-AF65-F5344CB8AC3E}">
        <p14:creationId xmlns:p14="http://schemas.microsoft.com/office/powerpoint/2010/main" val="2025044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27</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 name="Rectangle 2">
            <a:extLst>
              <a:ext uri="{FF2B5EF4-FFF2-40B4-BE49-F238E27FC236}">
                <a16:creationId xmlns:a16="http://schemas.microsoft.com/office/drawing/2014/main" xmlns="" id="{DB67FF98-7761-4647-B36D-42A35908FF22}"/>
              </a:ext>
            </a:extLst>
          </p:cNvPr>
          <p:cNvSpPr/>
          <p:nvPr/>
        </p:nvSpPr>
        <p:spPr>
          <a:xfrm>
            <a:off x="508835" y="925145"/>
            <a:ext cx="8126325" cy="2800767"/>
          </a:xfrm>
          <a:prstGeom prst="rect">
            <a:avLst/>
          </a:prstGeom>
        </p:spPr>
        <p:txBody>
          <a:bodyPr wrap="square">
            <a:spAutoFit/>
          </a:bodyPr>
          <a:lstStyle/>
          <a:p>
            <a:r>
              <a:rPr lang="en-US" dirty="0">
                <a:latin typeface="Lato"/>
              </a:rPr>
              <a:t>Suppose the probability of taking an action as 0.1 in the current state. Which action did you take in the 'current state’? </a:t>
            </a:r>
          </a:p>
          <a:p>
            <a:pPr algn="ctr"/>
            <a:r>
              <a:rPr lang="en-US" sz="1600" b="1" dirty="0">
                <a:latin typeface="Lato"/>
              </a:rPr>
              <a:t>S  = </a:t>
            </a:r>
            <a:r>
              <a:rPr lang="en-US" sz="1600" b="1" dirty="0">
                <a:solidFill>
                  <a:srgbClr val="F5333F"/>
                </a:solidFill>
                <a:latin typeface="Lato"/>
              </a:rPr>
              <a:t>[0, 6, 13, 2]    </a:t>
            </a:r>
            <a:r>
              <a:rPr lang="en-US" sz="1600" b="1" dirty="0">
                <a:latin typeface="Lato"/>
              </a:rPr>
              <a:t>Epsilon = </a:t>
            </a:r>
            <a:r>
              <a:rPr lang="en-US" sz="1600" b="1" dirty="0">
                <a:solidFill>
                  <a:srgbClr val="F5333F"/>
                </a:solidFill>
                <a:latin typeface="Lato"/>
              </a:rPr>
              <a:t>0.2</a:t>
            </a:r>
            <a:endParaRPr lang="en-US" sz="1600" b="1" dirty="0">
              <a:latin typeface="Lato"/>
            </a:endParaRPr>
          </a:p>
          <a:p>
            <a:endParaRPr lang="en-US" sz="1600" dirty="0">
              <a:latin typeface="Lato"/>
            </a:endParaRPr>
          </a:p>
          <a:p>
            <a:r>
              <a:rPr lang="en-US" dirty="0">
                <a:latin typeface="Lato"/>
              </a:rPr>
              <a:t>The Q-values for the next state for the </a:t>
            </a:r>
            <a:r>
              <a:rPr lang="en-US" b="1" dirty="0">
                <a:solidFill>
                  <a:srgbClr val="F5333F"/>
                </a:solidFill>
                <a:latin typeface="Lato"/>
              </a:rPr>
              <a:t>3</a:t>
            </a:r>
            <a:r>
              <a:rPr lang="en-US" dirty="0">
                <a:latin typeface="Lato"/>
              </a:rPr>
              <a:t> possible actions are </a:t>
            </a:r>
            <a:r>
              <a:rPr lang="en-US" b="1" dirty="0">
                <a:solidFill>
                  <a:srgbClr val="F5333F"/>
                </a:solidFill>
                <a:latin typeface="Lato"/>
              </a:rPr>
              <a:t>[30, 60, 50]</a:t>
            </a:r>
          </a:p>
          <a:p>
            <a:endParaRPr lang="en-US" dirty="0">
              <a:solidFill>
                <a:srgbClr val="F5333F"/>
              </a:solidFill>
              <a:latin typeface="Lato"/>
            </a:endParaRPr>
          </a:p>
          <a:p>
            <a:r>
              <a:rPr lang="en-US" dirty="0">
                <a:latin typeface="Lato"/>
              </a:rPr>
              <a:t>( A ) 1</a:t>
            </a:r>
          </a:p>
          <a:p>
            <a:r>
              <a:rPr lang="en-US" dirty="0">
                <a:latin typeface="Lato"/>
              </a:rPr>
              <a:t>( B ) 2</a:t>
            </a:r>
          </a:p>
          <a:p>
            <a:r>
              <a:rPr lang="en-US" dirty="0">
                <a:latin typeface="Lato"/>
              </a:rPr>
              <a:t>( C ) 3</a:t>
            </a:r>
          </a:p>
          <a:p>
            <a:r>
              <a:rPr lang="en-US" dirty="0">
                <a:latin typeface="Lato"/>
              </a:rPr>
              <a:t>( D ) Any of the above </a:t>
            </a:r>
          </a:p>
        </p:txBody>
      </p:sp>
    </p:spTree>
    <p:extLst>
      <p:ext uri="{BB962C8B-B14F-4D97-AF65-F5344CB8AC3E}">
        <p14:creationId xmlns:p14="http://schemas.microsoft.com/office/powerpoint/2010/main" val="3506534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28</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 </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 name="Rectangle 2">
            <a:extLst>
              <a:ext uri="{FF2B5EF4-FFF2-40B4-BE49-F238E27FC236}">
                <a16:creationId xmlns:a16="http://schemas.microsoft.com/office/drawing/2014/main" xmlns="" id="{DB67FF98-7761-4647-B36D-42A35908FF22}"/>
              </a:ext>
            </a:extLst>
          </p:cNvPr>
          <p:cNvSpPr/>
          <p:nvPr/>
        </p:nvSpPr>
        <p:spPr>
          <a:xfrm>
            <a:off x="508835" y="925145"/>
            <a:ext cx="8126325" cy="2800767"/>
          </a:xfrm>
          <a:prstGeom prst="rect">
            <a:avLst/>
          </a:prstGeom>
        </p:spPr>
        <p:txBody>
          <a:bodyPr wrap="square">
            <a:spAutoFit/>
          </a:bodyPr>
          <a:lstStyle/>
          <a:p>
            <a:r>
              <a:rPr lang="en-US" dirty="0">
                <a:latin typeface="Lato"/>
              </a:rPr>
              <a:t>Suppose the probability of taking an action as 0.1 in the current state. Which action did you take in the 'current state’? </a:t>
            </a:r>
          </a:p>
          <a:p>
            <a:pPr algn="ctr"/>
            <a:r>
              <a:rPr lang="en-US" sz="1600" b="1" dirty="0">
                <a:latin typeface="Lato"/>
              </a:rPr>
              <a:t>S  = </a:t>
            </a:r>
            <a:r>
              <a:rPr lang="en-US" sz="1600" b="1" dirty="0">
                <a:solidFill>
                  <a:srgbClr val="F5333F"/>
                </a:solidFill>
                <a:latin typeface="Lato"/>
              </a:rPr>
              <a:t>[0, 6, 13, 2]  </a:t>
            </a:r>
            <a:r>
              <a:rPr lang="en-US" sz="1600" b="1" dirty="0">
                <a:latin typeface="Lato"/>
              </a:rPr>
              <a:t>Epsilon = </a:t>
            </a:r>
            <a:r>
              <a:rPr lang="en-US" sz="1600" b="1" dirty="0">
                <a:solidFill>
                  <a:srgbClr val="F5333F"/>
                </a:solidFill>
                <a:latin typeface="Lato"/>
              </a:rPr>
              <a:t>0.2</a:t>
            </a:r>
            <a:endParaRPr lang="en-US" sz="1600" b="1" dirty="0">
              <a:latin typeface="Lato"/>
            </a:endParaRPr>
          </a:p>
          <a:p>
            <a:endParaRPr lang="en-US" sz="1600" dirty="0">
              <a:latin typeface="Lato"/>
            </a:endParaRPr>
          </a:p>
          <a:p>
            <a:r>
              <a:rPr lang="en-US" dirty="0">
                <a:latin typeface="Lato"/>
              </a:rPr>
              <a:t>The Q-values for the next state for the </a:t>
            </a:r>
            <a:r>
              <a:rPr lang="en-US" b="1" dirty="0">
                <a:solidFill>
                  <a:srgbClr val="F5333F"/>
                </a:solidFill>
                <a:latin typeface="Lato"/>
              </a:rPr>
              <a:t>3</a:t>
            </a:r>
            <a:r>
              <a:rPr lang="en-US" dirty="0">
                <a:latin typeface="Lato"/>
              </a:rPr>
              <a:t> possible actions are </a:t>
            </a:r>
            <a:r>
              <a:rPr lang="en-US" b="1" dirty="0">
                <a:solidFill>
                  <a:srgbClr val="F5333F"/>
                </a:solidFill>
                <a:latin typeface="Lato"/>
              </a:rPr>
              <a:t>[30, 60, 50]</a:t>
            </a:r>
          </a:p>
          <a:p>
            <a:endParaRPr lang="en-US" dirty="0">
              <a:solidFill>
                <a:srgbClr val="F5333F"/>
              </a:solidFill>
              <a:latin typeface="Lato"/>
            </a:endParaRPr>
          </a:p>
          <a:p>
            <a:r>
              <a:rPr lang="en-US" dirty="0">
                <a:latin typeface="Lato"/>
              </a:rPr>
              <a:t>( A ) 1</a:t>
            </a:r>
          </a:p>
          <a:p>
            <a:r>
              <a:rPr lang="en-US" dirty="0">
                <a:latin typeface="Lato"/>
              </a:rPr>
              <a:t>( B ) 2</a:t>
            </a:r>
          </a:p>
          <a:p>
            <a:r>
              <a:rPr lang="en-US" dirty="0">
                <a:latin typeface="Lato"/>
              </a:rPr>
              <a:t>( C ) 3</a:t>
            </a:r>
          </a:p>
          <a:p>
            <a:r>
              <a:rPr lang="en-US" b="1" dirty="0">
                <a:solidFill>
                  <a:srgbClr val="F5333F"/>
                </a:solidFill>
                <a:latin typeface="Lato"/>
              </a:rPr>
              <a:t>( D ) Any of the above </a:t>
            </a:r>
          </a:p>
        </p:txBody>
      </p:sp>
      <p:sp>
        <p:nvSpPr>
          <p:cNvPr id="2" name="Rectangle 1">
            <a:extLst>
              <a:ext uri="{FF2B5EF4-FFF2-40B4-BE49-F238E27FC236}">
                <a16:creationId xmlns:a16="http://schemas.microsoft.com/office/drawing/2014/main" xmlns="" id="{2EBF3695-70BD-4B93-9343-7172D2CB3A7D}"/>
              </a:ext>
            </a:extLst>
          </p:cNvPr>
          <p:cNvSpPr/>
          <p:nvPr/>
        </p:nvSpPr>
        <p:spPr>
          <a:xfrm>
            <a:off x="508835" y="4216752"/>
            <a:ext cx="8126325" cy="338554"/>
          </a:xfrm>
          <a:prstGeom prst="rect">
            <a:avLst/>
          </a:prstGeom>
        </p:spPr>
        <p:txBody>
          <a:bodyPr wrap="square">
            <a:spAutoFit/>
          </a:bodyPr>
          <a:lstStyle/>
          <a:p>
            <a:r>
              <a:rPr lang="en-US" sz="1600" b="1" i="1" dirty="0">
                <a:latin typeface="Lato"/>
              </a:rPr>
              <a:t>Since the prob 0.1 is lesser than the value of ε=0.2, we will take random action.</a:t>
            </a:r>
            <a:endParaRPr lang="en-IN" sz="1600" b="1" dirty="0"/>
          </a:p>
        </p:txBody>
      </p:sp>
    </p:spTree>
    <p:extLst>
      <p:ext uri="{BB962C8B-B14F-4D97-AF65-F5344CB8AC3E}">
        <p14:creationId xmlns:p14="http://schemas.microsoft.com/office/powerpoint/2010/main" val="2720361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4F5646C-6B9F-49C2-950A-3F569E1111A0}"/>
              </a:ext>
            </a:extLst>
          </p:cNvPr>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a:extLst>
              <a:ext uri="{FF2B5EF4-FFF2-40B4-BE49-F238E27FC236}">
                <a16:creationId xmlns:a16="http://schemas.microsoft.com/office/drawing/2014/main" xmlns="" id="{B3C29990-CADB-470A-B28A-2A66ADFF3104}"/>
              </a:ext>
            </a:extLst>
          </p:cNvPr>
          <p:cNvSpPr>
            <a:spLocks noGrp="1"/>
          </p:cNvSpPr>
          <p:nvPr>
            <p:ph type="sldNum" sz="quarter" idx="12"/>
          </p:nvPr>
        </p:nvSpPr>
        <p:spPr/>
        <p:txBody>
          <a:bodyPr/>
          <a:lstStyle/>
          <a:p>
            <a:fld id="{273EEA2F-D825-49D3-9C25-497F06EFD3F7}" type="slidenum">
              <a:rPr lang="en-IN" smtClean="0"/>
              <a:t>29</a:t>
            </a:fld>
            <a:endParaRPr lang="en-IN"/>
          </a:p>
        </p:txBody>
      </p:sp>
      <p:sp>
        <p:nvSpPr>
          <p:cNvPr id="5" name="Title 4">
            <a:extLst>
              <a:ext uri="{FF2B5EF4-FFF2-40B4-BE49-F238E27FC236}">
                <a16:creationId xmlns:a16="http://schemas.microsoft.com/office/drawing/2014/main" xmlns="" id="{460CAF56-5EC8-4448-A275-9D186AC4DE79}"/>
              </a:ext>
            </a:extLst>
          </p:cNvPr>
          <p:cNvSpPr>
            <a:spLocks noGrp="1"/>
          </p:cNvSpPr>
          <p:nvPr>
            <p:ph type="title"/>
          </p:nvPr>
        </p:nvSpPr>
        <p:spPr>
          <a:xfrm>
            <a:off x="316679" y="121966"/>
            <a:ext cx="7094214" cy="382564"/>
          </a:xfrm>
        </p:spPr>
        <p:txBody>
          <a:bodyPr/>
          <a:lstStyle/>
          <a:p>
            <a:r>
              <a:rPr lang="en-IN" dirty="0"/>
              <a:t>Q-learning pseudocode</a:t>
            </a:r>
          </a:p>
        </p:txBody>
      </p:sp>
      <p:pic>
        <p:nvPicPr>
          <p:cNvPr id="7" name="Picture 6">
            <a:extLst>
              <a:ext uri="{FF2B5EF4-FFF2-40B4-BE49-F238E27FC236}">
                <a16:creationId xmlns:a16="http://schemas.microsoft.com/office/drawing/2014/main" xmlns="" id="{37972D9D-5C44-4DF4-8BE5-A9B9D63CD223}"/>
              </a:ext>
            </a:extLst>
          </p:cNvPr>
          <p:cNvPicPr>
            <a:picLocks noChangeAspect="1"/>
          </p:cNvPicPr>
          <p:nvPr/>
        </p:nvPicPr>
        <p:blipFill>
          <a:blip r:embed="rId2"/>
          <a:stretch>
            <a:fillRect/>
          </a:stretch>
        </p:blipFill>
        <p:spPr>
          <a:xfrm>
            <a:off x="664715" y="970178"/>
            <a:ext cx="6459058" cy="3628031"/>
          </a:xfrm>
          <a:prstGeom prst="rect">
            <a:avLst/>
          </a:prstGeom>
        </p:spPr>
      </p:pic>
      <p:pic>
        <p:nvPicPr>
          <p:cNvPr id="3076" name="Picture 4">
            <a:extLst>
              <a:ext uri="{FF2B5EF4-FFF2-40B4-BE49-F238E27FC236}">
                <a16:creationId xmlns:a16="http://schemas.microsoft.com/office/drawing/2014/main" xmlns="" id="{DEE99DD6-3051-4436-A4C4-F19C8459E722}"/>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790" y="1531089"/>
            <a:ext cx="2069560" cy="13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585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8219"/>
            <a:ext cx="5990568" cy="562407"/>
          </a:xfrm>
        </p:spPr>
        <p:txBody>
          <a:bodyPr/>
          <a:lstStyle/>
          <a:p>
            <a:r>
              <a:rPr lang="en-US" dirty="0"/>
              <a:t>Session - Agenda </a:t>
            </a:r>
          </a:p>
        </p:txBody>
      </p:sp>
      <p:sp>
        <p:nvSpPr>
          <p:cNvPr id="3" name="Date Placeholder 2"/>
          <p:cNvSpPr>
            <a:spLocks noGrp="1"/>
          </p:cNvSpPr>
          <p:nvPr>
            <p:ph type="dt" sz="half" idx="10"/>
          </p:nvPr>
        </p:nvSpPr>
        <p:spPr/>
        <p:txBody>
          <a:bodyPr/>
          <a:lstStyle/>
          <a:p>
            <a:fld id="{7DD0C667-8BB3-D74C-86FC-7D0CD1167351}" type="datetime1">
              <a:rPr lang="en-IN" smtClean="0"/>
              <a:t>28-08-2021</a:t>
            </a:fld>
            <a:endParaRPr lang="en-IN" dirty="0"/>
          </a:p>
        </p:txBody>
      </p:sp>
      <p:sp>
        <p:nvSpPr>
          <p:cNvPr id="4" name="Footer Placeholder 3"/>
          <p:cNvSpPr>
            <a:spLocks noGrp="1"/>
          </p:cNvSpPr>
          <p:nvPr>
            <p:ph type="ftr" sz="quarter" idx="11"/>
          </p:nvPr>
        </p:nvSpPr>
        <p:spPr>
          <a:xfrm>
            <a:off x="2091418" y="4592359"/>
            <a:ext cx="4961164" cy="273844"/>
          </a:xfrm>
        </p:spPr>
        <p:txBody>
          <a:bodyPr/>
          <a:lstStyle/>
          <a:p>
            <a:pPr algn="ctr"/>
            <a:r>
              <a:rPr lang="en-US" dirty="0">
                <a:latin typeface="Proxima Nova Light" panose="02000506030000020004" pitchFamily="2" charset="77"/>
              </a:rPr>
              <a:t>Post-Graduate Diploma in ML/AI</a:t>
            </a:r>
            <a:endParaRPr lang="en-IN" dirty="0">
              <a:latin typeface="Proxima Nova Light" panose="02000506030000020004" pitchFamily="2" charset="77"/>
            </a:endParaRPr>
          </a:p>
        </p:txBody>
      </p:sp>
      <p:sp>
        <p:nvSpPr>
          <p:cNvPr id="6" name="TextBox 5"/>
          <p:cNvSpPr txBox="1"/>
          <p:nvPr/>
        </p:nvSpPr>
        <p:spPr>
          <a:xfrm>
            <a:off x="628650" y="982344"/>
            <a:ext cx="8025493"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What is Reinforcement Learning</a:t>
            </a:r>
          </a:p>
          <a:p>
            <a:pPr marL="285750" indent="-285750">
              <a:buFont typeface="Wingdings" panose="05000000000000000000" pitchFamily="2" charset="2"/>
              <a:buChar char="Ø"/>
            </a:pPr>
            <a:r>
              <a:rPr lang="en-US" dirty="0">
                <a:solidFill>
                  <a:schemeClr val="bg1"/>
                </a:solidFill>
              </a:rPr>
              <a:t>Markov State </a:t>
            </a:r>
          </a:p>
          <a:p>
            <a:pPr marL="285750" indent="-285750">
              <a:buFont typeface="Wingdings" panose="05000000000000000000" pitchFamily="2" charset="2"/>
              <a:buChar char="Ø"/>
            </a:pPr>
            <a:r>
              <a:rPr lang="en-US" dirty="0">
                <a:solidFill>
                  <a:schemeClr val="bg1"/>
                </a:solidFill>
              </a:rPr>
              <a:t>Model Based &amp; Model Free methods</a:t>
            </a:r>
          </a:p>
          <a:p>
            <a:pPr marL="285750" indent="-285750">
              <a:buFont typeface="Wingdings" panose="05000000000000000000" pitchFamily="2" charset="2"/>
              <a:buChar char="Ø"/>
            </a:pPr>
            <a:r>
              <a:rPr lang="en-US" dirty="0">
                <a:solidFill>
                  <a:schemeClr val="bg1"/>
                </a:solidFill>
              </a:rPr>
              <a:t>RL Equations:</a:t>
            </a:r>
          </a:p>
          <a:p>
            <a:pPr marL="742950" lvl="1" indent="-285750">
              <a:buFont typeface="Wingdings" panose="05000000000000000000" pitchFamily="2" charset="2"/>
              <a:buChar char="§"/>
            </a:pPr>
            <a:r>
              <a:rPr lang="en-US" dirty="0">
                <a:solidFill>
                  <a:schemeClr val="bg1"/>
                </a:solidFill>
              </a:rPr>
              <a:t>State value &amp; Action Value Functions</a:t>
            </a:r>
          </a:p>
          <a:p>
            <a:pPr marL="285750" indent="-285750">
              <a:buFont typeface="Wingdings" panose="05000000000000000000" pitchFamily="2" charset="2"/>
              <a:buChar char="Ø"/>
            </a:pPr>
            <a:r>
              <a:rPr lang="en-US" dirty="0">
                <a:solidFill>
                  <a:schemeClr val="bg1"/>
                </a:solidFill>
              </a:rPr>
              <a:t>Model Based methods</a:t>
            </a:r>
          </a:p>
          <a:p>
            <a:pPr marL="742950" lvl="1" indent="-285750">
              <a:buFont typeface="Wingdings" panose="05000000000000000000" pitchFamily="2" charset="2"/>
              <a:buChar char="§"/>
            </a:pPr>
            <a:r>
              <a:rPr lang="en-US" dirty="0">
                <a:solidFill>
                  <a:schemeClr val="bg1"/>
                </a:solidFill>
              </a:rPr>
              <a:t>Policy Iteration and Value Iteration</a:t>
            </a:r>
          </a:p>
          <a:p>
            <a:pPr marL="285750" indent="-285750">
              <a:buFont typeface="Wingdings" panose="05000000000000000000" pitchFamily="2" charset="2"/>
              <a:buChar char="Ø"/>
            </a:pPr>
            <a:r>
              <a:rPr lang="en-US" dirty="0">
                <a:solidFill>
                  <a:schemeClr val="bg1"/>
                </a:solidFill>
              </a:rPr>
              <a:t>Model Free methods</a:t>
            </a:r>
          </a:p>
          <a:p>
            <a:pPr marL="742950" lvl="1" indent="-285750">
              <a:buFont typeface="Wingdings" panose="05000000000000000000" pitchFamily="2" charset="2"/>
              <a:buChar char="§"/>
            </a:pPr>
            <a:r>
              <a:rPr lang="en-US" dirty="0">
                <a:solidFill>
                  <a:schemeClr val="bg1"/>
                </a:solidFill>
              </a:rPr>
              <a:t>Monte-</a:t>
            </a:r>
            <a:r>
              <a:rPr lang="en-US" dirty="0" err="1">
                <a:solidFill>
                  <a:schemeClr val="bg1"/>
                </a:solidFill>
              </a:rPr>
              <a:t>carlo</a:t>
            </a:r>
            <a:r>
              <a:rPr lang="en-US" dirty="0">
                <a:solidFill>
                  <a:schemeClr val="bg1"/>
                </a:solidFill>
              </a:rPr>
              <a:t> methods </a:t>
            </a:r>
          </a:p>
          <a:p>
            <a:pPr marL="742950" lvl="1" indent="-285750">
              <a:buFont typeface="Wingdings" panose="05000000000000000000" pitchFamily="2" charset="2"/>
              <a:buChar char="§"/>
            </a:pPr>
            <a:r>
              <a:rPr lang="en-US" dirty="0">
                <a:solidFill>
                  <a:schemeClr val="bg1"/>
                </a:solidFill>
              </a:rPr>
              <a:t>Q-Learning </a:t>
            </a:r>
          </a:p>
          <a:p>
            <a:pPr marL="285750" indent="-285750">
              <a:buFont typeface="Wingdings" panose="05000000000000000000" pitchFamily="2" charset="2"/>
              <a:buChar char="Ø"/>
            </a:pPr>
            <a:r>
              <a:rPr lang="en-US" dirty="0">
                <a:solidFill>
                  <a:schemeClr val="bg1"/>
                </a:solidFill>
              </a:rPr>
              <a:t>Deep Q-learning</a:t>
            </a:r>
          </a:p>
        </p:txBody>
      </p:sp>
      <p:pic>
        <p:nvPicPr>
          <p:cNvPr id="1026" name="Picture 2" descr="Image result for agenda ic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313" y="1448311"/>
            <a:ext cx="2484384" cy="248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99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320B64B-79B0-499C-8EA2-57D2E480D9B7}"/>
              </a:ext>
            </a:extLst>
          </p:cNvPr>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a:extLst>
              <a:ext uri="{FF2B5EF4-FFF2-40B4-BE49-F238E27FC236}">
                <a16:creationId xmlns:a16="http://schemas.microsoft.com/office/drawing/2014/main" xmlns="" id="{2E5651BE-9BD8-47BE-8A1F-55954CDE6EC4}"/>
              </a:ext>
            </a:extLst>
          </p:cNvPr>
          <p:cNvSpPr>
            <a:spLocks noGrp="1"/>
          </p:cNvSpPr>
          <p:nvPr>
            <p:ph type="sldNum" sz="quarter" idx="12"/>
          </p:nvPr>
        </p:nvSpPr>
        <p:spPr/>
        <p:txBody>
          <a:bodyPr/>
          <a:lstStyle/>
          <a:p>
            <a:fld id="{273EEA2F-D825-49D3-9C25-497F06EFD3F7}" type="slidenum">
              <a:rPr lang="en-IN" smtClean="0"/>
              <a:t>30</a:t>
            </a:fld>
            <a:endParaRPr lang="en-IN"/>
          </a:p>
        </p:txBody>
      </p:sp>
      <p:sp>
        <p:nvSpPr>
          <p:cNvPr id="5" name="Title 4">
            <a:extLst>
              <a:ext uri="{FF2B5EF4-FFF2-40B4-BE49-F238E27FC236}">
                <a16:creationId xmlns:a16="http://schemas.microsoft.com/office/drawing/2014/main" xmlns="" id="{1CE23D53-2D75-4289-B19F-44D6A09CCF49}"/>
              </a:ext>
            </a:extLst>
          </p:cNvPr>
          <p:cNvSpPr>
            <a:spLocks noGrp="1"/>
          </p:cNvSpPr>
          <p:nvPr>
            <p:ph type="title"/>
          </p:nvPr>
        </p:nvSpPr>
        <p:spPr>
          <a:xfrm>
            <a:off x="316679" y="121966"/>
            <a:ext cx="6955991" cy="382564"/>
          </a:xfrm>
        </p:spPr>
        <p:txBody>
          <a:bodyPr/>
          <a:lstStyle/>
          <a:p>
            <a:r>
              <a:rPr lang="en-US" dirty="0"/>
              <a:t>Architectures of Deep Q Learning: Architecture 1</a:t>
            </a:r>
            <a:endParaRPr lang="en-IN" dirty="0"/>
          </a:p>
        </p:txBody>
      </p:sp>
      <p:pic>
        <p:nvPicPr>
          <p:cNvPr id="6" name="Picture 5">
            <a:extLst>
              <a:ext uri="{FF2B5EF4-FFF2-40B4-BE49-F238E27FC236}">
                <a16:creationId xmlns:a16="http://schemas.microsoft.com/office/drawing/2014/main" xmlns="" id="{5B424E4E-FD13-4B2E-B62A-52AEA841D1EA}"/>
              </a:ext>
            </a:extLst>
          </p:cNvPr>
          <p:cNvPicPr>
            <a:picLocks noChangeAspect="1"/>
          </p:cNvPicPr>
          <p:nvPr/>
        </p:nvPicPr>
        <p:blipFill>
          <a:blip r:embed="rId2"/>
          <a:stretch>
            <a:fillRect/>
          </a:stretch>
        </p:blipFill>
        <p:spPr>
          <a:xfrm>
            <a:off x="1956391" y="754330"/>
            <a:ext cx="5231218" cy="1887103"/>
          </a:xfrm>
          <a:prstGeom prst="rect">
            <a:avLst/>
          </a:prstGeom>
        </p:spPr>
      </p:pic>
      <p:sp>
        <p:nvSpPr>
          <p:cNvPr id="7" name="Rectangle 6">
            <a:extLst>
              <a:ext uri="{FF2B5EF4-FFF2-40B4-BE49-F238E27FC236}">
                <a16:creationId xmlns:a16="http://schemas.microsoft.com/office/drawing/2014/main" xmlns="" id="{0060D0C1-D5AD-4BE1-8DB9-3ABE23380661}"/>
              </a:ext>
            </a:extLst>
          </p:cNvPr>
          <p:cNvSpPr/>
          <p:nvPr/>
        </p:nvSpPr>
        <p:spPr>
          <a:xfrm>
            <a:off x="628650" y="2763137"/>
            <a:ext cx="7886700" cy="1754326"/>
          </a:xfrm>
          <a:prstGeom prst="rect">
            <a:avLst/>
          </a:prstGeom>
        </p:spPr>
        <p:txBody>
          <a:bodyPr wrap="square">
            <a:spAutoFit/>
          </a:bodyPr>
          <a:lstStyle/>
          <a:p>
            <a:pPr algn="just"/>
            <a:r>
              <a:rPr lang="en-US" dirty="0">
                <a:solidFill>
                  <a:srgbClr val="FF0000"/>
                </a:solidFill>
              </a:rPr>
              <a:t>Disadvantage:</a:t>
            </a:r>
          </a:p>
          <a:p>
            <a:pPr algn="just"/>
            <a:endParaRPr lang="en-US" dirty="0">
              <a:solidFill>
                <a:srgbClr val="FF0000"/>
              </a:solidFill>
            </a:endParaRPr>
          </a:p>
          <a:p>
            <a:pPr algn="just"/>
            <a:r>
              <a:rPr lang="en-US" dirty="0"/>
              <a:t>Suppose the state is represented by a vector of size 4 and for every possible state, there can be 2 actions. To find 𝑚𝑎𝑥𝑎𝑄(𝑠 ′ , 𝑎), you have to do feedforward 2 times, one for each action and find the Q-value. Then take the action for which Q-value is the maximum.</a:t>
            </a:r>
            <a:endParaRPr lang="en-IN" dirty="0"/>
          </a:p>
        </p:txBody>
      </p:sp>
    </p:spTree>
    <p:extLst>
      <p:ext uri="{BB962C8B-B14F-4D97-AF65-F5344CB8AC3E}">
        <p14:creationId xmlns:p14="http://schemas.microsoft.com/office/powerpoint/2010/main" val="4285263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FFD1192-5A77-4C36-9C25-51BB03F712F7}"/>
              </a:ext>
            </a:extLst>
          </p:cNvPr>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a:extLst>
              <a:ext uri="{FF2B5EF4-FFF2-40B4-BE49-F238E27FC236}">
                <a16:creationId xmlns:a16="http://schemas.microsoft.com/office/drawing/2014/main" xmlns="" id="{C7358E32-800B-4BB5-AEE7-F38857AC519F}"/>
              </a:ext>
            </a:extLst>
          </p:cNvPr>
          <p:cNvSpPr>
            <a:spLocks noGrp="1"/>
          </p:cNvSpPr>
          <p:nvPr>
            <p:ph type="sldNum" sz="quarter" idx="12"/>
          </p:nvPr>
        </p:nvSpPr>
        <p:spPr/>
        <p:txBody>
          <a:bodyPr/>
          <a:lstStyle/>
          <a:p>
            <a:fld id="{273EEA2F-D825-49D3-9C25-497F06EFD3F7}" type="slidenum">
              <a:rPr lang="en-IN" smtClean="0"/>
              <a:t>31</a:t>
            </a:fld>
            <a:endParaRPr lang="en-IN"/>
          </a:p>
        </p:txBody>
      </p:sp>
      <p:sp>
        <p:nvSpPr>
          <p:cNvPr id="5" name="Title 4">
            <a:extLst>
              <a:ext uri="{FF2B5EF4-FFF2-40B4-BE49-F238E27FC236}">
                <a16:creationId xmlns:a16="http://schemas.microsoft.com/office/drawing/2014/main" xmlns="" id="{3D2B63F6-9C51-4F48-B5E3-E081DF17CE00}"/>
              </a:ext>
            </a:extLst>
          </p:cNvPr>
          <p:cNvSpPr>
            <a:spLocks noGrp="1"/>
          </p:cNvSpPr>
          <p:nvPr>
            <p:ph type="title"/>
          </p:nvPr>
        </p:nvSpPr>
        <p:spPr>
          <a:xfrm>
            <a:off x="316679" y="121966"/>
            <a:ext cx="7211172" cy="382564"/>
          </a:xfrm>
        </p:spPr>
        <p:txBody>
          <a:bodyPr/>
          <a:lstStyle/>
          <a:p>
            <a:r>
              <a:rPr lang="en-US" dirty="0"/>
              <a:t>Architectures of Deep Q Learning: Architecture 2 </a:t>
            </a:r>
            <a:endParaRPr lang="en-IN" dirty="0"/>
          </a:p>
        </p:txBody>
      </p:sp>
      <p:pic>
        <p:nvPicPr>
          <p:cNvPr id="6" name="Picture 5">
            <a:extLst>
              <a:ext uri="{FF2B5EF4-FFF2-40B4-BE49-F238E27FC236}">
                <a16:creationId xmlns:a16="http://schemas.microsoft.com/office/drawing/2014/main" xmlns="" id="{E506C713-27D0-4F65-9E21-2847BF43CC00}"/>
              </a:ext>
            </a:extLst>
          </p:cNvPr>
          <p:cNvPicPr>
            <a:picLocks noChangeAspect="1"/>
          </p:cNvPicPr>
          <p:nvPr/>
        </p:nvPicPr>
        <p:blipFill>
          <a:blip r:embed="rId2"/>
          <a:stretch>
            <a:fillRect/>
          </a:stretch>
        </p:blipFill>
        <p:spPr>
          <a:xfrm>
            <a:off x="1378877" y="869866"/>
            <a:ext cx="6386246" cy="1721572"/>
          </a:xfrm>
          <a:prstGeom prst="rect">
            <a:avLst/>
          </a:prstGeom>
        </p:spPr>
      </p:pic>
      <p:sp>
        <p:nvSpPr>
          <p:cNvPr id="8" name="Rectangle 7">
            <a:extLst>
              <a:ext uri="{FF2B5EF4-FFF2-40B4-BE49-F238E27FC236}">
                <a16:creationId xmlns:a16="http://schemas.microsoft.com/office/drawing/2014/main" xmlns="" id="{20E57929-5738-4640-9E2D-FDD4D6BC9098}"/>
              </a:ext>
            </a:extLst>
          </p:cNvPr>
          <p:cNvSpPr/>
          <p:nvPr/>
        </p:nvSpPr>
        <p:spPr>
          <a:xfrm>
            <a:off x="628650" y="2756020"/>
            <a:ext cx="7886700" cy="1477328"/>
          </a:xfrm>
          <a:prstGeom prst="rect">
            <a:avLst/>
          </a:prstGeom>
        </p:spPr>
        <p:txBody>
          <a:bodyPr wrap="square">
            <a:spAutoFit/>
          </a:bodyPr>
          <a:lstStyle/>
          <a:p>
            <a:r>
              <a:rPr lang="en-US" dirty="0">
                <a:solidFill>
                  <a:srgbClr val="FF0000"/>
                </a:solidFill>
              </a:rPr>
              <a:t>Advantage:</a:t>
            </a:r>
          </a:p>
          <a:p>
            <a:endParaRPr lang="en-US" dirty="0">
              <a:solidFill>
                <a:srgbClr val="FF0000"/>
              </a:solidFill>
            </a:endParaRPr>
          </a:p>
          <a:p>
            <a:r>
              <a:rPr lang="en-US" dirty="0"/>
              <a:t>The advantage here is that, just by giving state as the input to the NN, you will get Q(s, a) for each action, so you have to run the NN just once for every state. Take the action for which Q(s, a) is the maximum. </a:t>
            </a:r>
            <a:endParaRPr lang="en-IN" dirty="0"/>
          </a:p>
        </p:txBody>
      </p:sp>
    </p:spTree>
    <p:extLst>
      <p:ext uri="{BB962C8B-B14F-4D97-AF65-F5344CB8AC3E}">
        <p14:creationId xmlns:p14="http://schemas.microsoft.com/office/powerpoint/2010/main" val="2045787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xmlns=""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xmlns="" id="{675E4F9E-AA57-419B-B42E-F9560AF44A43}"/>
              </a:ext>
            </a:extLst>
          </p:cNvPr>
          <p:cNvSpPr txBox="1">
            <a:spLocks/>
          </p:cNvSpPr>
          <p:nvPr/>
        </p:nvSpPr>
        <p:spPr>
          <a:xfrm>
            <a:off x="1157110" y="716037"/>
            <a:ext cx="2603231"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28-08-2021</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1917F7-583E-4ED5-86EB-571A511D9B7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xmlns="" id="{951A26DE-5EE8-4A40-9A66-93E197BCA882}"/>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xmlns="" id="{9016234F-8B72-4D59-B1F0-3002202FFAFC}"/>
              </a:ext>
            </a:extLst>
          </p:cNvPr>
          <p:cNvSpPr>
            <a:spLocks noGrp="1"/>
          </p:cNvSpPr>
          <p:nvPr>
            <p:ph type="dt" sz="half" idx="10"/>
          </p:nvPr>
        </p:nvSpPr>
        <p:spPr/>
        <p:txBody>
          <a:bodyPr/>
          <a:lstStyle/>
          <a:p>
            <a:fld id="{C65558FE-7BAE-4F41-B1DE-C9E081343886}" type="datetime1">
              <a:rPr lang="en-IN" smtClean="0"/>
              <a:t>28-08-2021</a:t>
            </a:fld>
            <a:endParaRPr lang="en-IN" dirty="0"/>
          </a:p>
        </p:txBody>
      </p:sp>
      <p:sp>
        <p:nvSpPr>
          <p:cNvPr id="5" name="Slide Number Placeholder 4">
            <a:extLst>
              <a:ext uri="{FF2B5EF4-FFF2-40B4-BE49-F238E27FC236}">
                <a16:creationId xmlns:a16="http://schemas.microsoft.com/office/drawing/2014/main" xmlns="" id="{E4C94BA5-4C52-40F1-9F94-C3F547E66378}"/>
              </a:ext>
            </a:extLst>
          </p:cNvPr>
          <p:cNvSpPr>
            <a:spLocks noGrp="1"/>
          </p:cNvSpPr>
          <p:nvPr>
            <p:ph type="sldNum" sz="quarter" idx="12"/>
          </p:nvPr>
        </p:nvSpPr>
        <p:spPr/>
        <p:txBody>
          <a:bodyPr/>
          <a:lstStyle/>
          <a:p>
            <a:fld id="{273EEA2F-D825-49D3-9C25-497F06EFD3F7}" type="slidenum">
              <a:rPr lang="en-IN" smtClean="0"/>
              <a:pPr/>
              <a:t>33</a:t>
            </a:fld>
            <a:endParaRPr lang="en-IN" dirty="0"/>
          </a:p>
        </p:txBody>
      </p:sp>
      <p:pic>
        <p:nvPicPr>
          <p:cNvPr id="1026" name="Picture 2" descr="All the Best Images with Quotes, Good Luck Wishes Messages">
            <a:extLst>
              <a:ext uri="{FF2B5EF4-FFF2-40B4-BE49-F238E27FC236}">
                <a16:creationId xmlns:a16="http://schemas.microsoft.com/office/drawing/2014/main" xmlns="" id="{392FF1EA-96A8-40F2-AD98-F4CF2309B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6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01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4</a:t>
            </a:fld>
            <a:endParaRPr lang="en-IN" dirty="0"/>
          </a:p>
        </p:txBody>
      </p:sp>
      <p:sp>
        <p:nvSpPr>
          <p:cNvPr id="5" name="Title 4"/>
          <p:cNvSpPr>
            <a:spLocks noGrp="1"/>
          </p:cNvSpPr>
          <p:nvPr>
            <p:ph type="title"/>
          </p:nvPr>
        </p:nvSpPr>
        <p:spPr>
          <a:xfrm>
            <a:off x="316679" y="121966"/>
            <a:ext cx="6484813" cy="382564"/>
          </a:xfrm>
        </p:spPr>
        <p:txBody>
          <a:bodyPr/>
          <a:lstStyle/>
          <a:p>
            <a:r>
              <a:rPr lang="en-US" dirty="0"/>
              <a:t>Reinforcement Learning</a:t>
            </a:r>
          </a:p>
        </p:txBody>
      </p:sp>
      <p:pic>
        <p:nvPicPr>
          <p:cNvPr id="1026" name="Picture 2">
            <a:extLst>
              <a:ext uri="{FF2B5EF4-FFF2-40B4-BE49-F238E27FC236}">
                <a16:creationId xmlns:a16="http://schemas.microsoft.com/office/drawing/2014/main" xmlns="" id="{DB71275D-BCA9-4CE5-8C86-2392489FB3E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40244" y="923943"/>
            <a:ext cx="2922496" cy="13699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xmlns="" id="{2F0306A5-31A4-4C42-8040-25A0B07B8B06}"/>
              </a:ext>
            </a:extLst>
          </p:cNvPr>
          <p:cNvSpPr/>
          <p:nvPr/>
        </p:nvSpPr>
        <p:spPr>
          <a:xfrm>
            <a:off x="628650" y="1000606"/>
            <a:ext cx="4545646" cy="707886"/>
          </a:xfrm>
          <a:prstGeom prst="rect">
            <a:avLst/>
          </a:prstGeom>
        </p:spPr>
        <p:txBody>
          <a:bodyPr wrap="square">
            <a:spAutoFit/>
          </a:bodyPr>
          <a:lstStyle/>
          <a:p>
            <a:pPr algn="ctr"/>
            <a:r>
              <a:rPr lang="en-US" sz="2000" dirty="0">
                <a:solidFill>
                  <a:srgbClr val="CE2D40"/>
                </a:solidFill>
                <a:latin typeface="Gill Sans MT" panose="020B0502020104020203" pitchFamily="34" charset="0"/>
              </a:rPr>
              <a:t>“ </a:t>
            </a:r>
            <a:r>
              <a:rPr lang="en-US" sz="1400" dirty="0">
                <a:latin typeface="Gill Sans MT" panose="020B0502020104020203" pitchFamily="34" charset="0"/>
              </a:rPr>
              <a:t>Reinforcement learning is the training of machine learning models to make a optimal decisions using experiences </a:t>
            </a:r>
            <a:r>
              <a:rPr lang="en-US" sz="2000" dirty="0">
                <a:solidFill>
                  <a:srgbClr val="CE2D40"/>
                </a:solidFill>
                <a:latin typeface="Gill Sans MT" panose="020B0502020104020203" pitchFamily="34" charset="0"/>
              </a:rPr>
              <a:t>”</a:t>
            </a:r>
          </a:p>
        </p:txBody>
      </p:sp>
      <p:sp>
        <p:nvSpPr>
          <p:cNvPr id="4" name="Rectangle 3">
            <a:extLst>
              <a:ext uri="{FF2B5EF4-FFF2-40B4-BE49-F238E27FC236}">
                <a16:creationId xmlns:a16="http://schemas.microsoft.com/office/drawing/2014/main" xmlns="" id="{50926F02-0741-4B05-B8B9-8ECD053764C1}"/>
              </a:ext>
            </a:extLst>
          </p:cNvPr>
          <p:cNvSpPr/>
          <p:nvPr/>
        </p:nvSpPr>
        <p:spPr>
          <a:xfrm>
            <a:off x="4365881" y="2527068"/>
            <a:ext cx="4545646" cy="1815882"/>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Learning Steps :</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Observation of the environment</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Deciding how to act using some strategy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Acting accordingly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Receiving a reward or penalty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Learning from the experiences and refining our strategy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Iterate until an optimal strategy is found</a:t>
            </a:r>
          </a:p>
        </p:txBody>
      </p:sp>
      <p:pic>
        <p:nvPicPr>
          <p:cNvPr id="1028" name="Picture 4">
            <a:extLst>
              <a:ext uri="{FF2B5EF4-FFF2-40B4-BE49-F238E27FC236}">
                <a16:creationId xmlns:a16="http://schemas.microsoft.com/office/drawing/2014/main" xmlns="" id="{6A0E2319-4B63-4FF2-B1F5-A6F399BBD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109" y="2091405"/>
            <a:ext cx="3275635" cy="2292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541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5</a:t>
            </a:fld>
            <a:endParaRPr lang="en-IN"/>
          </a:p>
        </p:txBody>
      </p:sp>
      <p:sp>
        <p:nvSpPr>
          <p:cNvPr id="5" name="Title 4"/>
          <p:cNvSpPr>
            <a:spLocks noGrp="1"/>
          </p:cNvSpPr>
          <p:nvPr>
            <p:ph type="title"/>
          </p:nvPr>
        </p:nvSpPr>
        <p:spPr/>
        <p:txBody>
          <a:bodyPr/>
          <a:lstStyle/>
          <a:p>
            <a:r>
              <a:rPr lang="en-US" dirty="0"/>
              <a:t>Markov State</a:t>
            </a:r>
          </a:p>
        </p:txBody>
      </p:sp>
      <p:sp>
        <p:nvSpPr>
          <p:cNvPr id="6" name="Rectangle 5"/>
          <p:cNvSpPr/>
          <p:nvPr/>
        </p:nvSpPr>
        <p:spPr>
          <a:xfrm>
            <a:off x="3583018" y="1417458"/>
            <a:ext cx="5145426" cy="1936556"/>
          </a:xfrm>
          <a:prstGeom prst="rect">
            <a:avLst/>
          </a:prstGeom>
        </p:spPr>
        <p:txBody>
          <a:bodyPr wrap="square">
            <a:spAutoFit/>
          </a:bodyPr>
          <a:lstStyle/>
          <a:p>
            <a:pPr algn="ctr">
              <a:lnSpc>
                <a:spcPct val="107000"/>
              </a:lnSpc>
            </a:pPr>
            <a:r>
              <a:rPr lang="en-US" sz="2400" dirty="0">
                <a:solidFill>
                  <a:srgbClr val="CE2D40"/>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The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Markov assumption</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assumes that the current state is sufficient for taking the next action. So,  Markov state has all relevant information to model the problem. The process which follows Markov property is called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Markov Decision</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Processes</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(popularly called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MDPs</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a:t>
            </a:r>
            <a:r>
              <a:rPr lang="en-US" sz="1600" dirty="0">
                <a:solidFill>
                  <a:srgbClr val="CE2D40"/>
                </a:solidFill>
                <a:latin typeface="Arial" panose="020B0604020202020204" pitchFamily="34" charset="0"/>
                <a:ea typeface="Times New Roman" panose="02020603050405020304" pitchFamily="18" charset="0"/>
                <a:cs typeface="Times New Roman" panose="02020603050405020304" pitchFamily="18" charset="0"/>
              </a:rPr>
              <a:t> </a:t>
            </a:r>
            <a:r>
              <a:rPr lang="en-US" sz="2400" dirty="0">
                <a:solidFill>
                  <a:srgbClr val="CE2D40"/>
                </a:solidFill>
                <a:latin typeface="Arial" panose="020B0604020202020204" pitchFamily="34" charset="0"/>
                <a:ea typeface="Times New Roman" panose="02020603050405020304" pitchFamily="18" charset="0"/>
                <a:cs typeface="Times New Roman" panose="02020603050405020304" pitchFamily="18" charset="0"/>
              </a:rPr>
              <a:t>“</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https://miro.medium.com/max/664/1*yTz8cG5yfov_kdjKz6dNJ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579522"/>
            <a:ext cx="2954368" cy="1993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738268" y="1062910"/>
            <a:ext cx="2400684" cy="1322826"/>
          </a:xfrm>
          <a:prstGeom prst="rect">
            <a:avLst/>
          </a:prstGeom>
        </p:spPr>
      </p:pic>
    </p:spTree>
    <p:extLst>
      <p:ext uri="{BB962C8B-B14F-4D97-AF65-F5344CB8AC3E}">
        <p14:creationId xmlns:p14="http://schemas.microsoft.com/office/powerpoint/2010/main" val="72295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6</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xmlns="" id="{D4A7D04D-C73F-4B53-A801-CFED8FE19269}"/>
              </a:ext>
            </a:extLst>
          </p:cNvPr>
          <p:cNvSpPr/>
          <p:nvPr/>
        </p:nvSpPr>
        <p:spPr>
          <a:xfrm>
            <a:off x="-2" y="9334"/>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 </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1417843"/>
            <a:ext cx="8122404" cy="369332"/>
          </a:xfrm>
          <a:prstGeom prst="rect">
            <a:avLst/>
          </a:prstGeom>
          <a:noFill/>
        </p:spPr>
        <p:txBody>
          <a:bodyPr wrap="square" rtlCol="0">
            <a:spAutoFit/>
          </a:bodyPr>
          <a:lstStyle/>
          <a:p>
            <a:r>
              <a:rPr lang="en-US" dirty="0"/>
              <a:t>What could be the state vector for a Atari Breakout game ? (Multiple Correct)</a:t>
            </a:r>
          </a:p>
        </p:txBody>
      </p:sp>
      <p:sp>
        <p:nvSpPr>
          <p:cNvPr id="2" name="TextBox 1"/>
          <p:cNvSpPr txBox="1"/>
          <p:nvPr/>
        </p:nvSpPr>
        <p:spPr>
          <a:xfrm>
            <a:off x="638175" y="2072879"/>
            <a:ext cx="3832225" cy="1200329"/>
          </a:xfrm>
          <a:prstGeom prst="rect">
            <a:avLst/>
          </a:prstGeom>
          <a:noFill/>
        </p:spPr>
        <p:txBody>
          <a:bodyPr wrap="square" rtlCol="0">
            <a:spAutoFit/>
          </a:bodyPr>
          <a:lstStyle/>
          <a:p>
            <a:r>
              <a:rPr lang="en-US" dirty="0"/>
              <a:t>A) Ball Coordinates </a:t>
            </a:r>
          </a:p>
          <a:p>
            <a:r>
              <a:rPr lang="en-US" dirty="0"/>
              <a:t>B) Ball Velocity</a:t>
            </a:r>
          </a:p>
          <a:p>
            <a:r>
              <a:rPr lang="en-US" dirty="0"/>
              <a:t>C) Paddle Position </a:t>
            </a:r>
          </a:p>
          <a:p>
            <a:r>
              <a:rPr lang="en-US" dirty="0"/>
              <a:t>D) Coordinates of remaining bricks </a:t>
            </a:r>
          </a:p>
        </p:txBody>
      </p:sp>
      <p:pic>
        <p:nvPicPr>
          <p:cNvPr id="13316" name="Picture 4" descr="Image result for atari breakout g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4342" y="1989137"/>
            <a:ext cx="2535053" cy="166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785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xmlns=""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28-08-2021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xmlns=""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xmlns=""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xmlns=""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7</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xmlns=""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xmlns="" id="{D4A7D04D-C73F-4B53-A801-CFED8FE19269}"/>
              </a:ext>
            </a:extLst>
          </p:cNvPr>
          <p:cNvSpPr/>
          <p:nvPr/>
        </p:nvSpPr>
        <p:spPr>
          <a:xfrm>
            <a:off x="-2" y="9334"/>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xmlns=""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 (Solution)</a:t>
            </a:r>
          </a:p>
        </p:txBody>
      </p:sp>
      <p:sp>
        <p:nvSpPr>
          <p:cNvPr id="14" name="Date Placeholder 5">
            <a:extLst>
              <a:ext uri="{FF2B5EF4-FFF2-40B4-BE49-F238E27FC236}">
                <a16:creationId xmlns:a16="http://schemas.microsoft.com/office/drawing/2014/main" xmlns=""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28-08-2021</a:t>
            </a:fld>
            <a:endParaRPr lang="en-IN" dirty="0">
              <a:solidFill>
                <a:srgbClr val="FF0000"/>
              </a:solidFill>
            </a:endParaRPr>
          </a:p>
        </p:txBody>
      </p:sp>
      <p:sp>
        <p:nvSpPr>
          <p:cNvPr id="19" name="Slide Number Placeholder 7">
            <a:extLst>
              <a:ext uri="{FF2B5EF4-FFF2-40B4-BE49-F238E27FC236}">
                <a16:creationId xmlns:a16="http://schemas.microsoft.com/office/drawing/2014/main" xmlns=""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xmlns=""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1417843"/>
            <a:ext cx="8122404" cy="369332"/>
          </a:xfrm>
          <a:prstGeom prst="rect">
            <a:avLst/>
          </a:prstGeom>
          <a:noFill/>
        </p:spPr>
        <p:txBody>
          <a:bodyPr wrap="square" rtlCol="0">
            <a:spAutoFit/>
          </a:bodyPr>
          <a:lstStyle/>
          <a:p>
            <a:r>
              <a:rPr lang="en-US" dirty="0"/>
              <a:t>What could be the state vector for a Atari Breakout game ?</a:t>
            </a:r>
          </a:p>
        </p:txBody>
      </p:sp>
      <p:sp>
        <p:nvSpPr>
          <p:cNvPr id="2" name="TextBox 1"/>
          <p:cNvSpPr txBox="1"/>
          <p:nvPr/>
        </p:nvSpPr>
        <p:spPr>
          <a:xfrm>
            <a:off x="638175" y="2072879"/>
            <a:ext cx="3832225" cy="1200329"/>
          </a:xfrm>
          <a:prstGeom prst="rect">
            <a:avLst/>
          </a:prstGeom>
          <a:noFill/>
        </p:spPr>
        <p:txBody>
          <a:bodyPr wrap="square" rtlCol="0">
            <a:spAutoFit/>
          </a:bodyPr>
          <a:lstStyle/>
          <a:p>
            <a:r>
              <a:rPr lang="en-US" b="1" dirty="0">
                <a:solidFill>
                  <a:srgbClr val="E72D40"/>
                </a:solidFill>
              </a:rPr>
              <a:t>A) Ball Coordinates </a:t>
            </a:r>
          </a:p>
          <a:p>
            <a:r>
              <a:rPr lang="en-US" b="1" dirty="0">
                <a:solidFill>
                  <a:srgbClr val="E72D40"/>
                </a:solidFill>
              </a:rPr>
              <a:t>B) Ball Velocity</a:t>
            </a:r>
          </a:p>
          <a:p>
            <a:r>
              <a:rPr lang="en-US" b="1" dirty="0">
                <a:solidFill>
                  <a:srgbClr val="E72D40"/>
                </a:solidFill>
              </a:rPr>
              <a:t>C) Paddle Position </a:t>
            </a:r>
          </a:p>
          <a:p>
            <a:r>
              <a:rPr lang="en-US" b="1" dirty="0">
                <a:solidFill>
                  <a:srgbClr val="E72D40"/>
                </a:solidFill>
              </a:rPr>
              <a:t>D) Coordinates of remaining bricks </a:t>
            </a:r>
          </a:p>
        </p:txBody>
      </p:sp>
      <p:pic>
        <p:nvPicPr>
          <p:cNvPr id="13316" name="Picture 4" descr="Image result for atari breakout g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4342" y="1989137"/>
            <a:ext cx="2535053" cy="166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10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8</a:t>
            </a:fld>
            <a:endParaRPr lang="en-IN"/>
          </a:p>
        </p:txBody>
      </p:sp>
      <p:sp>
        <p:nvSpPr>
          <p:cNvPr id="5" name="Title 4"/>
          <p:cNvSpPr>
            <a:spLocks noGrp="1"/>
          </p:cNvSpPr>
          <p:nvPr>
            <p:ph type="title"/>
          </p:nvPr>
        </p:nvSpPr>
        <p:spPr>
          <a:xfrm>
            <a:off x="316679" y="121966"/>
            <a:ext cx="6834134" cy="382564"/>
          </a:xfrm>
        </p:spPr>
        <p:txBody>
          <a:bodyPr/>
          <a:lstStyle/>
          <a:p>
            <a:r>
              <a:rPr lang="en-US" dirty="0"/>
              <a:t>Model Vs Model Free Environment</a:t>
            </a:r>
          </a:p>
        </p:txBody>
      </p:sp>
      <p:pic>
        <p:nvPicPr>
          <p:cNvPr id="7170" name="Picture 2" descr="https://qphs.fs.quoracdn.net/main-qimg-1ef6c0386e80876130d57fe256dde659"/>
          <p:cNvPicPr>
            <a:picLocks noChangeAspect="1" noChangeArrowheads="1"/>
          </p:cNvPicPr>
          <p:nvPr/>
        </p:nvPicPr>
        <p:blipFill rotWithShape="1">
          <a:blip r:embed="rId2">
            <a:extLst>
              <a:ext uri="{28A0092B-C50C-407E-A947-70E740481C1C}">
                <a14:useLocalDpi xmlns:a14="http://schemas.microsoft.com/office/drawing/2010/main" val="0"/>
              </a:ext>
            </a:extLst>
          </a:blip>
          <a:srcRect l="2833" t="1701" r="3278" b="12576"/>
          <a:stretch/>
        </p:blipFill>
        <p:spPr bwMode="auto">
          <a:xfrm>
            <a:off x="700569" y="936821"/>
            <a:ext cx="3359650" cy="29298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4394" y="4021061"/>
            <a:ext cx="4572000" cy="261610"/>
          </a:xfrm>
          <a:prstGeom prst="rect">
            <a:avLst/>
          </a:prstGeom>
        </p:spPr>
        <p:txBody>
          <a:bodyPr>
            <a:spAutoFit/>
          </a:bodyPr>
          <a:lstStyle/>
          <a:p>
            <a:pPr algn="ctr"/>
            <a:r>
              <a:rPr lang="en-US" sz="1100" dirty="0">
                <a:hlinkClick r:id="rId3"/>
              </a:rPr>
              <a:t>https://www.princeton.edu/~yael/Publications/DayanNiv2008.pdf</a:t>
            </a:r>
            <a:endParaRPr lang="en-US" sz="1100" dirty="0"/>
          </a:p>
        </p:txBody>
      </p:sp>
      <p:sp>
        <p:nvSpPr>
          <p:cNvPr id="7" name="Rectangle 6"/>
          <p:cNvSpPr/>
          <p:nvPr/>
        </p:nvSpPr>
        <p:spPr>
          <a:xfrm>
            <a:off x="4546957" y="2698513"/>
            <a:ext cx="4360737" cy="1600438"/>
          </a:xfrm>
          <a:prstGeom prst="rect">
            <a:avLst/>
          </a:prstGeom>
        </p:spPr>
        <p:txBody>
          <a:bodyPr wrap="square">
            <a:spAutoFit/>
          </a:bodyPr>
          <a:lstStyle/>
          <a:p>
            <a:pPr marL="285750" indent="-285750">
              <a:buFont typeface="Arial" panose="020B0604020202020204" pitchFamily="34" charset="0"/>
              <a:buChar char="•"/>
            </a:pPr>
            <a:r>
              <a:rPr lang="en-US" sz="1400" b="1" dirty="0">
                <a:solidFill>
                  <a:srgbClr val="333333"/>
                </a:solidFill>
                <a:latin typeface="Merriweather"/>
              </a:rPr>
              <a:t>model-based methods</a:t>
            </a:r>
            <a:r>
              <a:rPr lang="en-US" sz="1400" dirty="0">
                <a:solidFill>
                  <a:srgbClr val="333333"/>
                </a:solidFill>
                <a:latin typeface="Merriweather"/>
              </a:rPr>
              <a:t>, it is possible to learn what is called a model of the environment, i.e. a model which maps the consequences (next state, reward) of taking an action in a state.</a:t>
            </a:r>
          </a:p>
          <a:p>
            <a:pPr marL="285750" indent="-285750">
              <a:buFont typeface="Arial" panose="020B0604020202020204" pitchFamily="34" charset="0"/>
              <a:buChar char="•"/>
            </a:pPr>
            <a:endParaRPr lang="en-US" sz="1400" dirty="0">
              <a:solidFill>
                <a:srgbClr val="333333"/>
              </a:solidFill>
              <a:latin typeface="Merriweather"/>
            </a:endParaRPr>
          </a:p>
          <a:p>
            <a:pPr marL="285750" indent="-285750">
              <a:buFont typeface="Arial" panose="020B0604020202020204" pitchFamily="34" charset="0"/>
              <a:buChar char="•"/>
            </a:pPr>
            <a:r>
              <a:rPr lang="en-US" sz="1400" b="1" dirty="0">
                <a:solidFill>
                  <a:srgbClr val="333333"/>
                </a:solidFill>
                <a:latin typeface="Merriweather"/>
              </a:rPr>
              <a:t>model-free methods</a:t>
            </a:r>
            <a:r>
              <a:rPr lang="en-US" sz="1400" dirty="0">
                <a:solidFill>
                  <a:srgbClr val="333333"/>
                </a:solidFill>
                <a:latin typeface="Merriweather"/>
              </a:rPr>
              <a:t>, it is not possible to learn an explicit model (which is a more realistic case).</a:t>
            </a:r>
            <a:endParaRPr lang="en-US" sz="1400" b="0" i="0" dirty="0">
              <a:solidFill>
                <a:srgbClr val="333333"/>
              </a:solidFill>
              <a:effectLst/>
              <a:latin typeface="Merriweather"/>
            </a:endParaRPr>
          </a:p>
        </p:txBody>
      </p:sp>
      <p:sp>
        <p:nvSpPr>
          <p:cNvPr id="8" name="Rectangle 7"/>
          <p:cNvSpPr/>
          <p:nvPr/>
        </p:nvSpPr>
        <p:spPr>
          <a:xfrm>
            <a:off x="4335694" y="798321"/>
            <a:ext cx="4572000" cy="276999"/>
          </a:xfrm>
          <a:prstGeom prst="rect">
            <a:avLst/>
          </a:prstGeom>
        </p:spPr>
        <p:txBody>
          <a:bodyPr>
            <a:spAutoFit/>
          </a:bodyPr>
          <a:lstStyle/>
          <a:p>
            <a:r>
              <a:rPr lang="en-US" sz="1200" dirty="0">
                <a:solidFill>
                  <a:srgbClr val="333333"/>
                </a:solidFill>
                <a:latin typeface="Merriweather"/>
              </a:rPr>
              <a:t> The model of an environment is represented as: </a:t>
            </a:r>
          </a:p>
        </p:txBody>
      </p:sp>
      <p:sp>
        <p:nvSpPr>
          <p:cNvPr id="9" name="Rectangle 8"/>
          <p:cNvSpPr/>
          <p:nvPr/>
        </p:nvSpPr>
        <p:spPr>
          <a:xfrm>
            <a:off x="4335694" y="1553093"/>
            <a:ext cx="4572000" cy="954107"/>
          </a:xfrm>
          <a:prstGeom prst="rect">
            <a:avLst/>
          </a:prstGeom>
        </p:spPr>
        <p:txBody>
          <a:bodyPr>
            <a:spAutoFit/>
          </a:bodyPr>
          <a:lstStyle/>
          <a:p>
            <a:r>
              <a:rPr lang="en-US" sz="1400" dirty="0">
                <a:solidFill>
                  <a:srgbClr val="333333"/>
                </a:solidFill>
                <a:latin typeface="Merriweather"/>
              </a:rPr>
              <a:t>It is the probabilistic distribution of finding the agent in state s and reaping the reward r, given a particular action a is taken in a particular state s. This is known as </a:t>
            </a:r>
            <a:r>
              <a:rPr lang="en-US" sz="1400" b="1" dirty="0">
                <a:solidFill>
                  <a:srgbClr val="333333"/>
                </a:solidFill>
                <a:latin typeface="Merriweather"/>
              </a:rPr>
              <a:t>the model</a:t>
            </a:r>
            <a:r>
              <a:rPr lang="en-US" sz="1400" dirty="0">
                <a:solidFill>
                  <a:srgbClr val="333333"/>
                </a:solidFill>
                <a:latin typeface="Merriweather"/>
              </a:rPr>
              <a:t> </a:t>
            </a:r>
            <a:r>
              <a:rPr lang="en-US" sz="1400" b="1" dirty="0">
                <a:solidFill>
                  <a:srgbClr val="333333"/>
                </a:solidFill>
                <a:latin typeface="Merriweather"/>
              </a:rPr>
              <a:t>of the environment.</a:t>
            </a:r>
            <a:endParaRPr lang="en-US" sz="1400" dirty="0">
              <a:solidFill>
                <a:srgbClr val="333333"/>
              </a:solidFill>
              <a:latin typeface="Merriweather"/>
            </a:endParaRPr>
          </a:p>
        </p:txBody>
      </p:sp>
      <p:pic>
        <p:nvPicPr>
          <p:cNvPr id="10" name="Picture 9"/>
          <p:cNvPicPr>
            <a:picLocks noChangeAspect="1"/>
          </p:cNvPicPr>
          <p:nvPr/>
        </p:nvPicPr>
        <p:blipFill>
          <a:blip r:embed="rId4"/>
          <a:stretch>
            <a:fillRect/>
          </a:stretch>
        </p:blipFill>
        <p:spPr>
          <a:xfrm>
            <a:off x="5924550" y="1114213"/>
            <a:ext cx="1066800" cy="390525"/>
          </a:xfrm>
          <a:prstGeom prst="rect">
            <a:avLst/>
          </a:prstGeom>
        </p:spPr>
      </p:pic>
    </p:spTree>
    <p:extLst>
      <p:ext uri="{BB962C8B-B14F-4D97-AF65-F5344CB8AC3E}">
        <p14:creationId xmlns:p14="http://schemas.microsoft.com/office/powerpoint/2010/main" val="3652364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28-08-2021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9</a:t>
            </a:fld>
            <a:endParaRPr lang="en-IN"/>
          </a:p>
        </p:txBody>
      </p:sp>
      <p:sp>
        <p:nvSpPr>
          <p:cNvPr id="5" name="Title 4"/>
          <p:cNvSpPr>
            <a:spLocks noGrp="1"/>
          </p:cNvSpPr>
          <p:nvPr>
            <p:ph type="title"/>
          </p:nvPr>
        </p:nvSpPr>
        <p:spPr/>
        <p:txBody>
          <a:bodyPr/>
          <a:lstStyle/>
          <a:p>
            <a:r>
              <a:rPr lang="en-US" dirty="0"/>
              <a:t>RL - Equations</a:t>
            </a:r>
          </a:p>
        </p:txBody>
      </p:sp>
      <p:sp>
        <p:nvSpPr>
          <p:cNvPr id="6" name="Rectangle 5"/>
          <p:cNvSpPr/>
          <p:nvPr/>
        </p:nvSpPr>
        <p:spPr>
          <a:xfrm>
            <a:off x="483168" y="1048579"/>
            <a:ext cx="6051197" cy="646331"/>
          </a:xfrm>
          <a:prstGeom prst="rect">
            <a:avLst/>
          </a:prstGeom>
        </p:spPr>
        <p:txBody>
          <a:bodyPr wrap="square">
            <a:spAutoFit/>
          </a:bodyPr>
          <a:lstStyle/>
          <a:p>
            <a:pPr algn="ctr"/>
            <a:r>
              <a:rPr lang="en-US" dirty="0">
                <a:solidFill>
                  <a:srgbClr val="E72D40"/>
                </a:solidFill>
                <a:latin typeface="Gill Sans MT" panose="020B0502020104020203" pitchFamily="34" charset="0"/>
              </a:rPr>
              <a:t>“</a:t>
            </a:r>
            <a:r>
              <a:rPr lang="en-US" sz="1600" dirty="0">
                <a:latin typeface="medium-content-title-font"/>
              </a:rPr>
              <a:t> The state-value function </a:t>
            </a:r>
            <a:r>
              <a:rPr lang="en-US" sz="1600" b="1" i="1" dirty="0">
                <a:latin typeface="medium-content-title-font"/>
              </a:rPr>
              <a:t>V</a:t>
            </a:r>
            <a:r>
              <a:rPr lang="en-US" sz="1600" dirty="0">
                <a:latin typeface="medium-content-title-font"/>
              </a:rPr>
              <a:t>𝜋(s) of an MDP is the expected return starting from state S, and then following policy </a:t>
            </a:r>
            <a:r>
              <a:rPr lang="en-US" sz="1600" b="1" dirty="0">
                <a:latin typeface="medium-content-title-font"/>
              </a:rPr>
              <a:t>𝜋 </a:t>
            </a:r>
            <a:r>
              <a:rPr lang="en-US" dirty="0">
                <a:solidFill>
                  <a:srgbClr val="E72D40"/>
                </a:solidFill>
                <a:latin typeface="Gill Sans MT" panose="020B0502020104020203" pitchFamily="34" charset="0"/>
              </a:rPr>
              <a:t>”</a:t>
            </a:r>
          </a:p>
        </p:txBody>
      </p:sp>
      <p:sp>
        <p:nvSpPr>
          <p:cNvPr id="12" name="Rectangle 11"/>
          <p:cNvSpPr/>
          <p:nvPr/>
        </p:nvSpPr>
        <p:spPr>
          <a:xfrm>
            <a:off x="483168" y="2901384"/>
            <a:ext cx="6045734" cy="584775"/>
          </a:xfrm>
          <a:prstGeom prst="rect">
            <a:avLst/>
          </a:prstGeom>
        </p:spPr>
        <p:txBody>
          <a:bodyPr wrap="square">
            <a:spAutoFit/>
          </a:bodyPr>
          <a:lstStyle/>
          <a:p>
            <a:pPr algn="ctr"/>
            <a:r>
              <a:rPr lang="en-US" sz="1600" dirty="0">
                <a:solidFill>
                  <a:srgbClr val="E72D40"/>
                </a:solidFill>
                <a:latin typeface="Gill Sans MT" panose="020B0502020104020203" pitchFamily="34" charset="0"/>
              </a:rPr>
              <a:t>“  </a:t>
            </a:r>
            <a:r>
              <a:rPr lang="en-US" sz="1600" dirty="0">
                <a:latin typeface="medium-content-title-font"/>
              </a:rPr>
              <a:t>The action-value function </a:t>
            </a:r>
            <a:r>
              <a:rPr lang="en-US" sz="1600" b="1" i="1" dirty="0">
                <a:latin typeface="medium-content-title-font"/>
              </a:rPr>
              <a:t>q</a:t>
            </a:r>
            <a:r>
              <a:rPr lang="en-US" sz="1600" dirty="0">
                <a:latin typeface="medium-content-title-font"/>
              </a:rPr>
              <a:t>𝜋(s</a:t>
            </a:r>
            <a:r>
              <a:rPr lang="en-US" sz="1600" b="1" dirty="0">
                <a:latin typeface="medium-content-title-font"/>
              </a:rPr>
              <a:t>, </a:t>
            </a:r>
            <a:r>
              <a:rPr lang="en-US" sz="1600" dirty="0">
                <a:latin typeface="medium-content-title-font"/>
              </a:rPr>
              <a:t>a) is the expected return starting from state s, taking action </a:t>
            </a:r>
            <a:r>
              <a:rPr lang="en-US" sz="1600" b="1" i="1" dirty="0">
                <a:latin typeface="medium-content-title-font"/>
              </a:rPr>
              <a:t>a</a:t>
            </a:r>
            <a:r>
              <a:rPr lang="en-US" sz="1600" dirty="0">
                <a:latin typeface="medium-content-title-font"/>
              </a:rPr>
              <a:t>, and following policy </a:t>
            </a:r>
            <a:r>
              <a:rPr lang="en-US" sz="1600" b="1" dirty="0">
                <a:latin typeface="medium-content-title-font"/>
              </a:rPr>
              <a:t>𝜋 </a:t>
            </a:r>
            <a:r>
              <a:rPr lang="en-US" sz="1600" dirty="0">
                <a:solidFill>
                  <a:srgbClr val="E72D40"/>
                </a:solidFill>
                <a:latin typeface="Gill Sans MT" panose="020B0502020104020203" pitchFamily="34" charset="0"/>
              </a:rPr>
              <a:t>”</a:t>
            </a:r>
            <a:endParaRPr lang="en-US" sz="1600" dirty="0"/>
          </a:p>
        </p:txBody>
      </p:sp>
      <p:pic>
        <p:nvPicPr>
          <p:cNvPr id="15" name="Picture 14"/>
          <p:cNvPicPr>
            <a:picLocks noChangeAspect="1"/>
          </p:cNvPicPr>
          <p:nvPr/>
        </p:nvPicPr>
        <p:blipFill>
          <a:blip r:embed="rId2"/>
          <a:stretch>
            <a:fillRect/>
          </a:stretch>
        </p:blipFill>
        <p:spPr>
          <a:xfrm>
            <a:off x="3106914" y="1876275"/>
            <a:ext cx="2847975" cy="676275"/>
          </a:xfrm>
          <a:prstGeom prst="rect">
            <a:avLst/>
          </a:prstGeom>
        </p:spPr>
      </p:pic>
      <p:pic>
        <p:nvPicPr>
          <p:cNvPr id="16" name="Picture 15"/>
          <p:cNvPicPr>
            <a:picLocks noChangeAspect="1"/>
          </p:cNvPicPr>
          <p:nvPr/>
        </p:nvPicPr>
        <p:blipFill>
          <a:blip r:embed="rId3"/>
          <a:stretch>
            <a:fillRect/>
          </a:stretch>
        </p:blipFill>
        <p:spPr>
          <a:xfrm>
            <a:off x="2697340" y="3713944"/>
            <a:ext cx="3667125" cy="523875"/>
          </a:xfrm>
          <a:prstGeom prst="rect">
            <a:avLst/>
          </a:prstGeom>
        </p:spPr>
      </p:pic>
      <p:pic>
        <p:nvPicPr>
          <p:cNvPr id="17" name="Picture 16"/>
          <p:cNvPicPr>
            <a:picLocks noChangeAspect="1"/>
          </p:cNvPicPr>
          <p:nvPr/>
        </p:nvPicPr>
        <p:blipFill>
          <a:blip r:embed="rId4"/>
          <a:stretch>
            <a:fillRect/>
          </a:stretch>
        </p:blipFill>
        <p:spPr>
          <a:xfrm>
            <a:off x="6626832" y="1111827"/>
            <a:ext cx="2106201" cy="487059"/>
          </a:xfrm>
          <a:prstGeom prst="rect">
            <a:avLst/>
          </a:prstGeom>
        </p:spPr>
      </p:pic>
      <p:pic>
        <p:nvPicPr>
          <p:cNvPr id="18" name="Picture 17"/>
          <p:cNvPicPr>
            <a:picLocks noChangeAspect="1"/>
          </p:cNvPicPr>
          <p:nvPr/>
        </p:nvPicPr>
        <p:blipFill>
          <a:blip r:embed="rId5"/>
          <a:stretch>
            <a:fillRect/>
          </a:stretch>
        </p:blipFill>
        <p:spPr>
          <a:xfrm>
            <a:off x="6528902" y="2879990"/>
            <a:ext cx="2302060" cy="450919"/>
          </a:xfrm>
          <a:prstGeom prst="rect">
            <a:avLst/>
          </a:prstGeom>
        </p:spPr>
      </p:pic>
    </p:spTree>
    <p:extLst>
      <p:ext uri="{BB962C8B-B14F-4D97-AF65-F5344CB8AC3E}">
        <p14:creationId xmlns:p14="http://schemas.microsoft.com/office/powerpoint/2010/main" val="130522750"/>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23109</TotalTime>
  <Words>1797</Words>
  <Application>Microsoft Office PowerPoint</Application>
  <PresentationFormat>On-screen Show (16:9)</PresentationFormat>
  <Paragraphs>337</Paragraphs>
  <Slides>33</Slides>
  <Notes>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33</vt:i4>
      </vt:variant>
    </vt:vector>
  </HeadingPairs>
  <TitlesOfParts>
    <vt:vector size="52" baseType="lpstr">
      <vt:lpstr>Arial</vt:lpstr>
      <vt:lpstr>Calibri</vt:lpstr>
      <vt:lpstr>Gill Sans MT</vt:lpstr>
      <vt:lpstr>Lato</vt:lpstr>
      <vt:lpstr>medium-content-title-font</vt:lpstr>
      <vt:lpstr>Merriweather</vt:lpstr>
      <vt:lpstr>MJXc-TeX-main-R</vt:lpstr>
      <vt:lpstr>MJXc-TeX-math-I</vt:lpstr>
      <vt:lpstr>Neue Plak</vt:lpstr>
      <vt:lpstr>poppins</vt:lpstr>
      <vt:lpstr>Proxima Nova</vt:lpstr>
      <vt:lpstr>Proxima Nova Light</vt:lpstr>
      <vt:lpstr>Proxima Nova Rg</vt:lpstr>
      <vt:lpstr>roboto</vt:lpstr>
      <vt:lpstr>Roboto Cn</vt:lpstr>
      <vt:lpstr>Symbol</vt:lpstr>
      <vt:lpstr>Times New Roman</vt:lpstr>
      <vt:lpstr>Wingdings</vt:lpstr>
      <vt:lpstr>MASTER_UPGRAD</vt:lpstr>
      <vt:lpstr>PowerPoint Presentation</vt:lpstr>
      <vt:lpstr>PowerPoint Presentation</vt:lpstr>
      <vt:lpstr>Session - Agenda </vt:lpstr>
      <vt:lpstr>Reinforcement Learning</vt:lpstr>
      <vt:lpstr>Markov State</vt:lpstr>
      <vt:lpstr>PowerPoint Presentation</vt:lpstr>
      <vt:lpstr>PowerPoint Presentation</vt:lpstr>
      <vt:lpstr>Model Vs Model Free Environment</vt:lpstr>
      <vt:lpstr>RL - Equations</vt:lpstr>
      <vt:lpstr>Model-Based Method</vt:lpstr>
      <vt:lpstr>Model-Based Method</vt:lpstr>
      <vt:lpstr>PowerPoint Presentation</vt:lpstr>
      <vt:lpstr>PowerPoint Presentation</vt:lpstr>
      <vt:lpstr>Model-Based Method</vt:lpstr>
      <vt:lpstr>PowerPoint Presentation</vt:lpstr>
      <vt:lpstr>PowerPoint Presentation</vt:lpstr>
      <vt:lpstr>Model-Free Method</vt:lpstr>
      <vt:lpstr>Monte-Carlo Method</vt:lpstr>
      <vt:lpstr>PowerPoint Presentation</vt:lpstr>
      <vt:lpstr>PowerPoint Presentation</vt:lpstr>
      <vt:lpstr>Temporal Difference</vt:lpstr>
      <vt:lpstr>Q-Learning</vt:lpstr>
      <vt:lpstr>PowerPoint Presentation</vt:lpstr>
      <vt:lpstr>PowerPoint Presentation</vt:lpstr>
      <vt:lpstr>Why Deep Q - Learning </vt:lpstr>
      <vt:lpstr>Challenges in Deep RL </vt:lpstr>
      <vt:lpstr>PowerPoint Presentation</vt:lpstr>
      <vt:lpstr>PowerPoint Presentation</vt:lpstr>
      <vt:lpstr>Q-learning pseudocode</vt:lpstr>
      <vt:lpstr>Architectures of Deep Q Learning: Architecture 1</vt:lpstr>
      <vt:lpstr>Architectures of Deep Q Learning: Architecture 2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Harish Kumar</cp:lastModifiedBy>
  <cp:revision>404</cp:revision>
  <dcterms:created xsi:type="dcterms:W3CDTF">2019-01-02T10:18:22Z</dcterms:created>
  <dcterms:modified xsi:type="dcterms:W3CDTF">2021-08-28T11:40:05Z</dcterms:modified>
</cp:coreProperties>
</file>